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80" r:id="rId5"/>
    <p:sldId id="283" r:id="rId6"/>
    <p:sldId id="284" r:id="rId7"/>
    <p:sldId id="285" r:id="rId8"/>
    <p:sldId id="286" r:id="rId9"/>
    <p:sldId id="282" r:id="rId10"/>
    <p:sldId id="289" r:id="rId11"/>
    <p:sldId id="290" r:id="rId12"/>
    <p:sldId id="294" r:id="rId13"/>
    <p:sldId id="292" r:id="rId14"/>
    <p:sldId id="288" r:id="rId15"/>
    <p:sldId id="295" r:id="rId16"/>
    <p:sldId id="296" r:id="rId17"/>
    <p:sldId id="3309" r:id="rId18"/>
    <p:sldId id="29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35" autoAdjust="0"/>
    <p:restoredTop sz="75793" autoAdjust="0"/>
  </p:normalViewPr>
  <p:slideViewPr>
    <p:cSldViewPr snapToGrid="0">
      <p:cViewPr varScale="1">
        <p:scale>
          <a:sx n="86" d="100"/>
          <a:sy n="86" d="100"/>
        </p:scale>
        <p:origin x="34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a:t>Business Problem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a:t>articulate solutions to multiple stake holders</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Data</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a:t>Collect and Prepare</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a:t>Build ML Model</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a:t>Supervised or Unsupervised</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664444D2-40B4-4D47-A64E-EBAF9BE2A4CF}">
      <dgm:prSet/>
      <dgm:spPr/>
      <dgm:t>
        <a:bodyPr/>
        <a:lstStyle/>
        <a:p>
          <a:pPr>
            <a:lnSpc>
              <a:spcPct val="100000"/>
            </a:lnSpc>
            <a:defRPr b="1"/>
          </a:pPr>
          <a:r>
            <a:rPr lang="en-US"/>
            <a:t>Decision Making</a:t>
          </a:r>
        </a:p>
      </dgm:t>
    </dgm:pt>
    <dgm:pt modelId="{1CDBAD00-994A-403D-BF08-D86736AF3341}" type="parTrans" cxnId="{230481C6-6BB0-4093-A162-D5619D9836B4}">
      <dgm:prSet/>
      <dgm:spPr/>
      <dgm:t>
        <a:bodyPr/>
        <a:lstStyle/>
        <a:p>
          <a:endParaRPr lang="en-US"/>
        </a:p>
      </dgm:t>
    </dgm:pt>
    <dgm:pt modelId="{7C3ACA74-8428-427F-BC83-536EA2E0154D}" type="sibTrans" cxnId="{230481C6-6BB0-4093-A162-D5619D9836B4}">
      <dgm:prSet/>
      <dgm:spPr/>
      <dgm:t>
        <a:bodyPr/>
        <a:lstStyle/>
        <a:p>
          <a:endParaRPr lang="en-US"/>
        </a:p>
      </dgm:t>
    </dgm:pt>
    <dgm:pt modelId="{6CC9AA64-22C9-425D-AE35-28D7C08674C4}">
      <dgm:prSet/>
      <dgm:spPr/>
      <dgm:t>
        <a:bodyPr/>
        <a:lstStyle/>
        <a:p>
          <a:pPr>
            <a:lnSpc>
              <a:spcPct val="100000"/>
            </a:lnSpc>
          </a:pPr>
          <a:r>
            <a:rPr lang="en-US" dirty="0"/>
            <a:t>Deep Leaning/AI,</a:t>
          </a:r>
        </a:p>
        <a:p>
          <a:pPr>
            <a:lnSpc>
              <a:spcPct val="100000"/>
            </a:lnSpc>
          </a:pPr>
          <a:r>
            <a:rPr lang="en-US" dirty="0"/>
            <a:t>OCR/NLP</a:t>
          </a:r>
        </a:p>
      </dgm:t>
    </dgm:pt>
    <dgm:pt modelId="{A4E48902-3806-4C6B-BC44-DEAC86C30F8E}" type="parTrans" cxnId="{6CA79364-1204-46B8-812D-3EBBEAB203A2}">
      <dgm:prSet/>
      <dgm:spPr/>
      <dgm:t>
        <a:bodyPr/>
        <a:lstStyle/>
        <a:p>
          <a:endParaRPr lang="en-US"/>
        </a:p>
      </dgm:t>
    </dgm:pt>
    <dgm:pt modelId="{198D8E57-1802-4C2C-B6DB-E0182C026B18}" type="sibTrans" cxnId="{6CA79364-1204-46B8-812D-3EBBEAB203A2}">
      <dgm:prSet/>
      <dgm:spPr/>
      <dgm:t>
        <a:bodyPr/>
        <a:lstStyle/>
        <a:p>
          <a:endParaRPr lang="en-US"/>
        </a:p>
      </dgm:t>
    </dgm:pt>
    <dgm:pt modelId="{C38847D1-9915-45A1-9831-6F775F59E0CF}">
      <dgm:prSet/>
      <dgm:spPr/>
      <dgm:t>
        <a:bodyPr/>
        <a:lstStyle/>
        <a:p>
          <a:pPr>
            <a:lnSpc>
              <a:spcPct val="100000"/>
            </a:lnSpc>
          </a:pPr>
          <a:r>
            <a:rPr lang="en-US"/>
            <a:t>Descriptive Analysis </a:t>
          </a:r>
        </a:p>
      </dgm:t>
    </dgm:pt>
    <dgm:pt modelId="{F7351B3B-C259-4FD0-96B0-73E02BE9F4FA}" type="parTrans" cxnId="{59830AE3-63F4-4148-A253-A6DD86BF8B57}">
      <dgm:prSet/>
      <dgm:spPr/>
      <dgm:t>
        <a:bodyPr/>
        <a:lstStyle/>
        <a:p>
          <a:endParaRPr lang="en-US"/>
        </a:p>
      </dgm:t>
    </dgm:pt>
    <dgm:pt modelId="{B85F25DA-14D9-4A55-AD5D-7FDF6E9FCDB3}" type="sibTrans" cxnId="{59830AE3-63F4-4148-A253-A6DD86BF8B57}">
      <dgm:prSet/>
      <dgm:spPr/>
      <dgm:t>
        <a:bodyPr/>
        <a:lstStyle/>
        <a:p>
          <a:endParaRPr lang="en-US"/>
        </a:p>
      </dgm:t>
    </dgm:pt>
    <dgm:pt modelId="{021752CC-ABBF-4984-8C3B-96F6853C787E}">
      <dgm:prSet/>
      <dgm:spPr/>
      <dgm:t>
        <a:bodyPr/>
        <a:lstStyle/>
        <a:p>
          <a:pPr>
            <a:lnSpc>
              <a:spcPct val="100000"/>
            </a:lnSpc>
          </a:pPr>
          <a:r>
            <a:rPr lang="en-US"/>
            <a:t>Structured or Unstructured</a:t>
          </a:r>
        </a:p>
      </dgm:t>
    </dgm:pt>
    <dgm:pt modelId="{A7348290-768C-4C2E-A05D-D43E397012C3}" type="parTrans" cxnId="{128A0118-07E9-4D35-843B-CA89C5CC080D}">
      <dgm:prSet/>
      <dgm:spPr/>
      <dgm:t>
        <a:bodyPr/>
        <a:lstStyle/>
        <a:p>
          <a:endParaRPr lang="en-US"/>
        </a:p>
      </dgm:t>
    </dgm:pt>
    <dgm:pt modelId="{C32937B7-6C4B-4013-A144-A986E2D65DAA}" type="sibTrans" cxnId="{128A0118-07E9-4D35-843B-CA89C5CC080D}">
      <dgm:prSet/>
      <dgm:spPr/>
      <dgm:t>
        <a:bodyPr/>
        <a:lstStyle/>
        <a:p>
          <a:endParaRPr lang="en-US"/>
        </a:p>
      </dgm:t>
    </dgm:pt>
    <dgm:pt modelId="{1547B4FC-8C3E-4DD3-94BF-01737D7BDBBC}">
      <dgm:prSet/>
      <dgm:spPr/>
      <dgm:t>
        <a:bodyPr/>
        <a:lstStyle/>
        <a:p>
          <a:pPr>
            <a:lnSpc>
              <a:spcPct val="100000"/>
            </a:lnSpc>
          </a:pPr>
          <a:r>
            <a:rPr lang="en-US"/>
            <a:t>Make informed decisions</a:t>
          </a:r>
        </a:p>
      </dgm:t>
    </dgm:pt>
    <dgm:pt modelId="{834E5E13-5DC4-4937-A22D-C20F00389D24}" type="parTrans" cxnId="{4886B034-7AFE-4113-A9BA-E0C1A57964CA}">
      <dgm:prSet/>
      <dgm:spPr/>
      <dgm:t>
        <a:bodyPr/>
        <a:lstStyle/>
        <a:p>
          <a:endParaRPr lang="en-US"/>
        </a:p>
      </dgm:t>
    </dgm:pt>
    <dgm:pt modelId="{F52F35D4-AAE1-4FDF-91AC-C2A5783C7FB2}" type="sibTrans" cxnId="{4886B034-7AFE-4113-A9BA-E0C1A57964CA}">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8">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8">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8">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8">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8">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8">
        <dgm:presLayoutVars/>
      </dgm:prSet>
      <dgm:spPr/>
    </dgm:pt>
    <dgm:pt modelId="{EC60AB7B-3228-447E-86FD-727B23EC9B9D}" type="pres">
      <dgm:prSet presAssocID="{A432C086-9156-4D32-A06E-6E237CC66D92}" presName="sibTrans" presStyleCnt="0"/>
      <dgm:spPr/>
    </dgm:pt>
    <dgm:pt modelId="{4437695F-8135-4DEE-923E-42A7D5E80408}" type="pres">
      <dgm:prSet presAssocID="{664444D2-40B4-4D47-A64E-EBAF9BE2A4CF}" presName="compNode" presStyleCnt="0"/>
      <dgm:spPr/>
    </dgm:pt>
    <dgm:pt modelId="{A544D55A-9321-45AC-A4B1-8C83DC0169E4}" type="pres">
      <dgm:prSet presAssocID="{664444D2-40B4-4D47-A64E-EBAF9BE2A4C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50E251F3-1C3D-4F06-887E-391E7815FD83}" type="pres">
      <dgm:prSet presAssocID="{664444D2-40B4-4D47-A64E-EBAF9BE2A4CF}" presName="iconSpace" presStyleCnt="0"/>
      <dgm:spPr/>
    </dgm:pt>
    <dgm:pt modelId="{B5D36C0D-D860-4D2A-A230-33F0D21C331C}" type="pres">
      <dgm:prSet presAssocID="{664444D2-40B4-4D47-A64E-EBAF9BE2A4CF}" presName="parTx" presStyleLbl="revTx" presStyleIdx="6" presStyleCnt="8">
        <dgm:presLayoutVars>
          <dgm:chMax val="0"/>
          <dgm:chPref val="0"/>
        </dgm:presLayoutVars>
      </dgm:prSet>
      <dgm:spPr/>
    </dgm:pt>
    <dgm:pt modelId="{7CDF040C-1B63-4E41-91FB-8CE0E5F146C7}" type="pres">
      <dgm:prSet presAssocID="{664444D2-40B4-4D47-A64E-EBAF9BE2A4CF}" presName="txSpace" presStyleCnt="0"/>
      <dgm:spPr/>
    </dgm:pt>
    <dgm:pt modelId="{79104C99-32C3-4B10-AF5F-0A9DC8B1B274}" type="pres">
      <dgm:prSet presAssocID="{664444D2-40B4-4D47-A64E-EBAF9BE2A4CF}" presName="desTx" presStyleLbl="revTx" presStyleIdx="7" presStyleCnt="8">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128A0118-07E9-4D35-843B-CA89C5CC080D}" srcId="{1C1B28B7-2609-4BAA-AAAB-5801EDFD334C}" destId="{021752CC-ABBF-4984-8C3B-96F6853C787E}" srcOrd="0" destOrd="0" parTransId="{A7348290-768C-4C2E-A05D-D43E397012C3}" sibTransId="{C32937B7-6C4B-4013-A144-A986E2D65DAA}"/>
    <dgm:cxn modelId="{5548A21B-8DF4-443A-987D-0983E2576F24}" type="presOf" srcId="{C38847D1-9915-45A1-9831-6F775F59E0CF}" destId="{7CD40649-A74C-4AD8-B9D0-2573A1955C91}" srcOrd="0" destOrd="1" presId="urn:microsoft.com/office/officeart/2018/5/layout/CenteredIconLabelDescriptionList"/>
    <dgm:cxn modelId="{4886B034-7AFE-4113-A9BA-E0C1A57964CA}" srcId="{664444D2-40B4-4D47-A64E-EBAF9BE2A4CF}" destId="{1547B4FC-8C3E-4DD3-94BF-01737D7BDBBC}" srcOrd="0" destOrd="0" parTransId="{834E5E13-5DC4-4937-A22D-C20F00389D24}" sibTransId="{F52F35D4-AAE1-4FDF-91AC-C2A5783C7FB2}"/>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6CA79364-1204-46B8-812D-3EBBEAB203A2}" srcId="{1C1B28B7-2609-4BAA-AAAB-5801EDFD334C}" destId="{6CC9AA64-22C9-425D-AE35-28D7C08674C4}" srcOrd="2" destOrd="0" parTransId="{A4E48902-3806-4C6B-BC44-DEAC86C30F8E}" sibTransId="{198D8E57-1802-4C2C-B6DB-E0182C026B18}"/>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1" presId="urn:microsoft.com/office/officeart/2018/5/layout/CenteredIconLabelDescriptionList"/>
    <dgm:cxn modelId="{B807BF75-BC86-4A84-AB83-7B8BC68E737C}" srcId="{1C1B28B7-2609-4BAA-AAAB-5801EDFD334C}" destId="{28C188E4-A3B1-47AF-802E-B2DED21921BA}" srcOrd="1" destOrd="0" parTransId="{C89C556F-BA69-4B68-9F7C-1121B26764B0}" sibTransId="{7BEFF1EA-4DB5-4BD3-A89B-DF0184626A1A}"/>
    <dgm:cxn modelId="{F87BA0A1-727A-4EA6-9F12-A0A544E2F2DA}" type="presOf" srcId="{021752CC-ABBF-4984-8C3B-96F6853C787E}" destId="{6418EBED-F111-425B-8EE2-06B8B2297A68}" srcOrd="0" destOrd="0" presId="urn:microsoft.com/office/officeart/2018/5/layout/CenteredIconLabelDescriptionList"/>
    <dgm:cxn modelId="{4D6131AC-1805-4438-A39D-4F587C933D11}" type="presOf" srcId="{E817CCF5-DA3F-4E5F-BE7C-D8111B2BFEBA}" destId="{071926C8-9E08-4BE0-A1E4-133B16FF713E}" srcOrd="0" destOrd="0" presId="urn:microsoft.com/office/officeart/2018/5/layout/CenteredIconLabelDescriptionList"/>
    <dgm:cxn modelId="{EADF7EB7-AF67-4CA1-8017-237217821FBB}" type="presOf" srcId="{664444D2-40B4-4D47-A64E-EBAF9BE2A4CF}" destId="{B5D36C0D-D860-4D2A-A230-33F0D21C331C}"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230481C6-6BB0-4093-A162-D5619D9836B4}" srcId="{E817CCF5-DA3F-4E5F-BE7C-D8111B2BFEBA}" destId="{664444D2-40B4-4D47-A64E-EBAF9BE2A4CF}" srcOrd="3" destOrd="0" parTransId="{1CDBAD00-994A-403D-BF08-D86736AF3341}" sibTransId="{7C3ACA74-8428-427F-BC83-536EA2E0154D}"/>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59830AE3-63F4-4148-A253-A6DD86BF8B57}" srcId="{DCCE571A-4D30-4294-ABAF-6885F619D2D9}" destId="{C38847D1-9915-45A1-9831-6F775F59E0CF}" srcOrd="1" destOrd="0" parTransId="{F7351B3B-C259-4FD0-96B0-73E02BE9F4FA}" sibTransId="{B85F25DA-14D9-4A55-AD5D-7FDF6E9FCDB3}"/>
    <dgm:cxn modelId="{E70347E4-4461-4B80-8927-4CA0AEBFAAF8}" srcId="{E817CCF5-DA3F-4E5F-BE7C-D8111B2BFEBA}" destId="{DCCE571A-4D30-4294-ABAF-6885F619D2D9}" srcOrd="1" destOrd="0" parTransId="{3AD83C96-5A95-4337-BF2D-97454AF7F108}" sibTransId="{2C1DF6EC-6090-4926-A556-3D2417B7F2AA}"/>
    <dgm:cxn modelId="{55A931F7-B2A3-4173-A574-A80CB726BAE2}" type="presOf" srcId="{C2F66EED-74C3-4F36-A1D4-8AFCBB009938}" destId="{DD091D0A-5A25-4241-91F3-18D32B0BDD4F}" srcOrd="0" destOrd="0" presId="urn:microsoft.com/office/officeart/2018/5/layout/CenteredIconLabelDescriptionList"/>
    <dgm:cxn modelId="{75F3CEF7-0114-46B1-9312-2310190B17F2}" type="presOf" srcId="{6CC9AA64-22C9-425D-AE35-28D7C08674C4}" destId="{6418EBED-F111-425B-8EE2-06B8B2297A68}" srcOrd="0" destOrd="2" presId="urn:microsoft.com/office/officeart/2018/5/layout/CenteredIconLabelDescriptionList"/>
    <dgm:cxn modelId="{66D250FC-1DD7-481C-A9BC-2DB87809C0D8}" type="presOf" srcId="{1547B4FC-8C3E-4DD3-94BF-01737D7BDBBC}" destId="{79104C99-32C3-4B10-AF5F-0A9DC8B1B274}"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 modelId="{62DF1AD0-CEA0-4E62-9C05-32FE899ACB2E}" type="presParOf" srcId="{071926C8-9E08-4BE0-A1E4-133B16FF713E}" destId="{EC60AB7B-3228-447E-86FD-727B23EC9B9D}" srcOrd="5" destOrd="0" presId="urn:microsoft.com/office/officeart/2018/5/layout/CenteredIconLabelDescriptionList"/>
    <dgm:cxn modelId="{D7DC858B-E51A-4B99-8AF3-626F8D0DC72F}" type="presParOf" srcId="{071926C8-9E08-4BE0-A1E4-133B16FF713E}" destId="{4437695F-8135-4DEE-923E-42A7D5E80408}" srcOrd="6" destOrd="0" presId="urn:microsoft.com/office/officeart/2018/5/layout/CenteredIconLabelDescriptionList"/>
    <dgm:cxn modelId="{030C6750-293F-4654-89D8-1D628FB01433}" type="presParOf" srcId="{4437695F-8135-4DEE-923E-42A7D5E80408}" destId="{A544D55A-9321-45AC-A4B1-8C83DC0169E4}" srcOrd="0" destOrd="0" presId="urn:microsoft.com/office/officeart/2018/5/layout/CenteredIconLabelDescriptionList"/>
    <dgm:cxn modelId="{7A5E1802-214F-4F66-B913-F7F840BF4815}" type="presParOf" srcId="{4437695F-8135-4DEE-923E-42A7D5E80408}" destId="{50E251F3-1C3D-4F06-887E-391E7815FD83}" srcOrd="1" destOrd="0" presId="urn:microsoft.com/office/officeart/2018/5/layout/CenteredIconLabelDescriptionList"/>
    <dgm:cxn modelId="{C434B70E-2FE6-4C26-8C84-A5B3A8742AFB}" type="presParOf" srcId="{4437695F-8135-4DEE-923E-42A7D5E80408}" destId="{B5D36C0D-D860-4D2A-A230-33F0D21C331C}" srcOrd="2" destOrd="0" presId="urn:microsoft.com/office/officeart/2018/5/layout/CenteredIconLabelDescriptionList"/>
    <dgm:cxn modelId="{4E5F8A13-C941-414F-ABF9-42111E315673}" type="presParOf" srcId="{4437695F-8135-4DEE-923E-42A7D5E80408}" destId="{7CDF040C-1B63-4E41-91FB-8CE0E5F146C7}" srcOrd="3" destOrd="0" presId="urn:microsoft.com/office/officeart/2018/5/layout/CenteredIconLabelDescriptionList"/>
    <dgm:cxn modelId="{6B07CF21-CD86-4B89-8417-998727CB98A8}" type="presParOf" srcId="{4437695F-8135-4DEE-923E-42A7D5E80408}" destId="{79104C99-32C3-4B10-AF5F-0A9DC8B1B274}"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a:t>Business Problem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a:t>articulate solutions to multiple stake holders</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solidFill>
                <a:schemeClr val="bg1"/>
              </a:solidFill>
            </a:rPr>
            <a:t>Data</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solidFill>
                <a:schemeClr val="bg1"/>
              </a:solidFill>
            </a:rPr>
            <a:t>Collect and Prepare</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dirty="0">
              <a:solidFill>
                <a:schemeClr val="bg1"/>
              </a:solidFill>
            </a:rPr>
            <a:t>Build ML Model</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a:solidFill>
                <a:schemeClr val="bg1"/>
              </a:solidFill>
            </a:rPr>
            <a:t>Supervised or Unsupervised</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664444D2-40B4-4D47-A64E-EBAF9BE2A4CF}">
      <dgm:prSet/>
      <dgm:spPr/>
      <dgm:t>
        <a:bodyPr/>
        <a:lstStyle/>
        <a:p>
          <a:pPr>
            <a:lnSpc>
              <a:spcPct val="100000"/>
            </a:lnSpc>
            <a:defRPr b="1"/>
          </a:pPr>
          <a:r>
            <a:rPr lang="en-US"/>
            <a:t>Decision Making</a:t>
          </a:r>
        </a:p>
      </dgm:t>
    </dgm:pt>
    <dgm:pt modelId="{1CDBAD00-994A-403D-BF08-D86736AF3341}" type="parTrans" cxnId="{230481C6-6BB0-4093-A162-D5619D9836B4}">
      <dgm:prSet/>
      <dgm:spPr/>
      <dgm:t>
        <a:bodyPr/>
        <a:lstStyle/>
        <a:p>
          <a:endParaRPr lang="en-US"/>
        </a:p>
      </dgm:t>
    </dgm:pt>
    <dgm:pt modelId="{7C3ACA74-8428-427F-BC83-536EA2E0154D}" type="sibTrans" cxnId="{230481C6-6BB0-4093-A162-D5619D9836B4}">
      <dgm:prSet/>
      <dgm:spPr/>
      <dgm:t>
        <a:bodyPr/>
        <a:lstStyle/>
        <a:p>
          <a:endParaRPr lang="en-US"/>
        </a:p>
      </dgm:t>
    </dgm:pt>
    <dgm:pt modelId="{6CC9AA64-22C9-425D-AE35-28D7C08674C4}">
      <dgm:prSet/>
      <dgm:spPr/>
      <dgm:t>
        <a:bodyPr/>
        <a:lstStyle/>
        <a:p>
          <a:pPr>
            <a:lnSpc>
              <a:spcPct val="100000"/>
            </a:lnSpc>
          </a:pPr>
          <a:r>
            <a:rPr lang="en-US" dirty="0">
              <a:solidFill>
                <a:schemeClr val="bg1"/>
              </a:solidFill>
            </a:rPr>
            <a:t>Deep Leaning/AI,</a:t>
          </a:r>
        </a:p>
        <a:p>
          <a:pPr>
            <a:lnSpc>
              <a:spcPct val="100000"/>
            </a:lnSpc>
          </a:pPr>
          <a:r>
            <a:rPr lang="en-US" dirty="0">
              <a:solidFill>
                <a:schemeClr val="bg1"/>
              </a:solidFill>
            </a:rPr>
            <a:t>OCR/NLP</a:t>
          </a:r>
        </a:p>
      </dgm:t>
    </dgm:pt>
    <dgm:pt modelId="{A4E48902-3806-4C6B-BC44-DEAC86C30F8E}" type="parTrans" cxnId="{6CA79364-1204-46B8-812D-3EBBEAB203A2}">
      <dgm:prSet/>
      <dgm:spPr/>
      <dgm:t>
        <a:bodyPr/>
        <a:lstStyle/>
        <a:p>
          <a:endParaRPr lang="en-US"/>
        </a:p>
      </dgm:t>
    </dgm:pt>
    <dgm:pt modelId="{198D8E57-1802-4C2C-B6DB-E0182C026B18}" type="sibTrans" cxnId="{6CA79364-1204-46B8-812D-3EBBEAB203A2}">
      <dgm:prSet/>
      <dgm:spPr/>
      <dgm:t>
        <a:bodyPr/>
        <a:lstStyle/>
        <a:p>
          <a:endParaRPr lang="en-US"/>
        </a:p>
      </dgm:t>
    </dgm:pt>
    <dgm:pt modelId="{C38847D1-9915-45A1-9831-6F775F59E0CF}">
      <dgm:prSet/>
      <dgm:spPr/>
      <dgm:t>
        <a:bodyPr/>
        <a:lstStyle/>
        <a:p>
          <a:pPr>
            <a:lnSpc>
              <a:spcPct val="100000"/>
            </a:lnSpc>
          </a:pPr>
          <a:r>
            <a:rPr lang="en-US">
              <a:solidFill>
                <a:schemeClr val="bg1"/>
              </a:solidFill>
            </a:rPr>
            <a:t>Descriptive Analysis </a:t>
          </a:r>
        </a:p>
      </dgm:t>
    </dgm:pt>
    <dgm:pt modelId="{F7351B3B-C259-4FD0-96B0-73E02BE9F4FA}" type="parTrans" cxnId="{59830AE3-63F4-4148-A253-A6DD86BF8B57}">
      <dgm:prSet/>
      <dgm:spPr/>
      <dgm:t>
        <a:bodyPr/>
        <a:lstStyle/>
        <a:p>
          <a:endParaRPr lang="en-US"/>
        </a:p>
      </dgm:t>
    </dgm:pt>
    <dgm:pt modelId="{B85F25DA-14D9-4A55-AD5D-7FDF6E9FCDB3}" type="sibTrans" cxnId="{59830AE3-63F4-4148-A253-A6DD86BF8B57}">
      <dgm:prSet/>
      <dgm:spPr/>
      <dgm:t>
        <a:bodyPr/>
        <a:lstStyle/>
        <a:p>
          <a:endParaRPr lang="en-US"/>
        </a:p>
      </dgm:t>
    </dgm:pt>
    <dgm:pt modelId="{021752CC-ABBF-4984-8C3B-96F6853C787E}">
      <dgm:prSet/>
      <dgm:spPr/>
      <dgm:t>
        <a:bodyPr/>
        <a:lstStyle/>
        <a:p>
          <a:pPr>
            <a:lnSpc>
              <a:spcPct val="100000"/>
            </a:lnSpc>
          </a:pPr>
          <a:r>
            <a:rPr lang="en-US" dirty="0">
              <a:solidFill>
                <a:schemeClr val="bg1"/>
              </a:solidFill>
            </a:rPr>
            <a:t>Structured or Unstructured</a:t>
          </a:r>
        </a:p>
      </dgm:t>
    </dgm:pt>
    <dgm:pt modelId="{A7348290-768C-4C2E-A05D-D43E397012C3}" type="parTrans" cxnId="{128A0118-07E9-4D35-843B-CA89C5CC080D}">
      <dgm:prSet/>
      <dgm:spPr/>
      <dgm:t>
        <a:bodyPr/>
        <a:lstStyle/>
        <a:p>
          <a:endParaRPr lang="en-US"/>
        </a:p>
      </dgm:t>
    </dgm:pt>
    <dgm:pt modelId="{C32937B7-6C4B-4013-A144-A986E2D65DAA}" type="sibTrans" cxnId="{128A0118-07E9-4D35-843B-CA89C5CC080D}">
      <dgm:prSet/>
      <dgm:spPr/>
      <dgm:t>
        <a:bodyPr/>
        <a:lstStyle/>
        <a:p>
          <a:endParaRPr lang="en-US"/>
        </a:p>
      </dgm:t>
    </dgm:pt>
    <dgm:pt modelId="{1547B4FC-8C3E-4DD3-94BF-01737D7BDBBC}">
      <dgm:prSet/>
      <dgm:spPr/>
      <dgm:t>
        <a:bodyPr/>
        <a:lstStyle/>
        <a:p>
          <a:pPr>
            <a:lnSpc>
              <a:spcPct val="100000"/>
            </a:lnSpc>
          </a:pPr>
          <a:r>
            <a:rPr lang="en-US"/>
            <a:t>Make informed decisions</a:t>
          </a:r>
        </a:p>
      </dgm:t>
    </dgm:pt>
    <dgm:pt modelId="{834E5E13-5DC4-4937-A22D-C20F00389D24}" type="parTrans" cxnId="{4886B034-7AFE-4113-A9BA-E0C1A57964CA}">
      <dgm:prSet/>
      <dgm:spPr/>
      <dgm:t>
        <a:bodyPr/>
        <a:lstStyle/>
        <a:p>
          <a:endParaRPr lang="en-US"/>
        </a:p>
      </dgm:t>
    </dgm:pt>
    <dgm:pt modelId="{F52F35D4-AAE1-4FDF-91AC-C2A5783C7FB2}" type="sibTrans" cxnId="{4886B034-7AFE-4113-A9BA-E0C1A57964CA}">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8">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8">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8">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8">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8">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8">
        <dgm:presLayoutVars/>
      </dgm:prSet>
      <dgm:spPr/>
    </dgm:pt>
    <dgm:pt modelId="{EC60AB7B-3228-447E-86FD-727B23EC9B9D}" type="pres">
      <dgm:prSet presAssocID="{A432C086-9156-4D32-A06E-6E237CC66D92}" presName="sibTrans" presStyleCnt="0"/>
      <dgm:spPr/>
    </dgm:pt>
    <dgm:pt modelId="{4437695F-8135-4DEE-923E-42A7D5E80408}" type="pres">
      <dgm:prSet presAssocID="{664444D2-40B4-4D47-A64E-EBAF9BE2A4CF}" presName="compNode" presStyleCnt="0"/>
      <dgm:spPr/>
    </dgm:pt>
    <dgm:pt modelId="{A544D55A-9321-45AC-A4B1-8C83DC0169E4}" type="pres">
      <dgm:prSet presAssocID="{664444D2-40B4-4D47-A64E-EBAF9BE2A4C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50E251F3-1C3D-4F06-887E-391E7815FD83}" type="pres">
      <dgm:prSet presAssocID="{664444D2-40B4-4D47-A64E-EBAF9BE2A4CF}" presName="iconSpace" presStyleCnt="0"/>
      <dgm:spPr/>
    </dgm:pt>
    <dgm:pt modelId="{B5D36C0D-D860-4D2A-A230-33F0D21C331C}" type="pres">
      <dgm:prSet presAssocID="{664444D2-40B4-4D47-A64E-EBAF9BE2A4CF}" presName="parTx" presStyleLbl="revTx" presStyleIdx="6" presStyleCnt="8">
        <dgm:presLayoutVars>
          <dgm:chMax val="0"/>
          <dgm:chPref val="0"/>
        </dgm:presLayoutVars>
      </dgm:prSet>
      <dgm:spPr/>
    </dgm:pt>
    <dgm:pt modelId="{7CDF040C-1B63-4E41-91FB-8CE0E5F146C7}" type="pres">
      <dgm:prSet presAssocID="{664444D2-40B4-4D47-A64E-EBAF9BE2A4CF}" presName="txSpace" presStyleCnt="0"/>
      <dgm:spPr/>
    </dgm:pt>
    <dgm:pt modelId="{79104C99-32C3-4B10-AF5F-0A9DC8B1B274}" type="pres">
      <dgm:prSet presAssocID="{664444D2-40B4-4D47-A64E-EBAF9BE2A4CF}" presName="desTx" presStyleLbl="revTx" presStyleIdx="7" presStyleCnt="8">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128A0118-07E9-4D35-843B-CA89C5CC080D}" srcId="{1C1B28B7-2609-4BAA-AAAB-5801EDFD334C}" destId="{021752CC-ABBF-4984-8C3B-96F6853C787E}" srcOrd="0" destOrd="0" parTransId="{A7348290-768C-4C2E-A05D-D43E397012C3}" sibTransId="{C32937B7-6C4B-4013-A144-A986E2D65DAA}"/>
    <dgm:cxn modelId="{5548A21B-8DF4-443A-987D-0983E2576F24}" type="presOf" srcId="{C38847D1-9915-45A1-9831-6F775F59E0CF}" destId="{7CD40649-A74C-4AD8-B9D0-2573A1955C91}" srcOrd="0" destOrd="1" presId="urn:microsoft.com/office/officeart/2018/5/layout/CenteredIconLabelDescriptionList"/>
    <dgm:cxn modelId="{4886B034-7AFE-4113-A9BA-E0C1A57964CA}" srcId="{664444D2-40B4-4D47-A64E-EBAF9BE2A4CF}" destId="{1547B4FC-8C3E-4DD3-94BF-01737D7BDBBC}" srcOrd="0" destOrd="0" parTransId="{834E5E13-5DC4-4937-A22D-C20F00389D24}" sibTransId="{F52F35D4-AAE1-4FDF-91AC-C2A5783C7FB2}"/>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6CA79364-1204-46B8-812D-3EBBEAB203A2}" srcId="{1C1B28B7-2609-4BAA-AAAB-5801EDFD334C}" destId="{6CC9AA64-22C9-425D-AE35-28D7C08674C4}" srcOrd="2" destOrd="0" parTransId="{A4E48902-3806-4C6B-BC44-DEAC86C30F8E}" sibTransId="{198D8E57-1802-4C2C-B6DB-E0182C026B18}"/>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1" presId="urn:microsoft.com/office/officeart/2018/5/layout/CenteredIconLabelDescriptionList"/>
    <dgm:cxn modelId="{B807BF75-BC86-4A84-AB83-7B8BC68E737C}" srcId="{1C1B28B7-2609-4BAA-AAAB-5801EDFD334C}" destId="{28C188E4-A3B1-47AF-802E-B2DED21921BA}" srcOrd="1" destOrd="0" parTransId="{C89C556F-BA69-4B68-9F7C-1121B26764B0}" sibTransId="{7BEFF1EA-4DB5-4BD3-A89B-DF0184626A1A}"/>
    <dgm:cxn modelId="{F87BA0A1-727A-4EA6-9F12-A0A544E2F2DA}" type="presOf" srcId="{021752CC-ABBF-4984-8C3B-96F6853C787E}" destId="{6418EBED-F111-425B-8EE2-06B8B2297A68}" srcOrd="0" destOrd="0" presId="urn:microsoft.com/office/officeart/2018/5/layout/CenteredIconLabelDescriptionList"/>
    <dgm:cxn modelId="{4D6131AC-1805-4438-A39D-4F587C933D11}" type="presOf" srcId="{E817CCF5-DA3F-4E5F-BE7C-D8111B2BFEBA}" destId="{071926C8-9E08-4BE0-A1E4-133B16FF713E}" srcOrd="0" destOrd="0" presId="urn:microsoft.com/office/officeart/2018/5/layout/CenteredIconLabelDescriptionList"/>
    <dgm:cxn modelId="{EADF7EB7-AF67-4CA1-8017-237217821FBB}" type="presOf" srcId="{664444D2-40B4-4D47-A64E-EBAF9BE2A4CF}" destId="{B5D36C0D-D860-4D2A-A230-33F0D21C331C}"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230481C6-6BB0-4093-A162-D5619D9836B4}" srcId="{E817CCF5-DA3F-4E5F-BE7C-D8111B2BFEBA}" destId="{664444D2-40B4-4D47-A64E-EBAF9BE2A4CF}" srcOrd="3" destOrd="0" parTransId="{1CDBAD00-994A-403D-BF08-D86736AF3341}" sibTransId="{7C3ACA74-8428-427F-BC83-536EA2E0154D}"/>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59830AE3-63F4-4148-A253-A6DD86BF8B57}" srcId="{DCCE571A-4D30-4294-ABAF-6885F619D2D9}" destId="{C38847D1-9915-45A1-9831-6F775F59E0CF}" srcOrd="1" destOrd="0" parTransId="{F7351B3B-C259-4FD0-96B0-73E02BE9F4FA}" sibTransId="{B85F25DA-14D9-4A55-AD5D-7FDF6E9FCDB3}"/>
    <dgm:cxn modelId="{E70347E4-4461-4B80-8927-4CA0AEBFAAF8}" srcId="{E817CCF5-DA3F-4E5F-BE7C-D8111B2BFEBA}" destId="{DCCE571A-4D30-4294-ABAF-6885F619D2D9}" srcOrd="1" destOrd="0" parTransId="{3AD83C96-5A95-4337-BF2D-97454AF7F108}" sibTransId="{2C1DF6EC-6090-4926-A556-3D2417B7F2AA}"/>
    <dgm:cxn modelId="{55A931F7-B2A3-4173-A574-A80CB726BAE2}" type="presOf" srcId="{C2F66EED-74C3-4F36-A1D4-8AFCBB009938}" destId="{DD091D0A-5A25-4241-91F3-18D32B0BDD4F}" srcOrd="0" destOrd="0" presId="urn:microsoft.com/office/officeart/2018/5/layout/CenteredIconLabelDescriptionList"/>
    <dgm:cxn modelId="{75F3CEF7-0114-46B1-9312-2310190B17F2}" type="presOf" srcId="{6CC9AA64-22C9-425D-AE35-28D7C08674C4}" destId="{6418EBED-F111-425B-8EE2-06B8B2297A68}" srcOrd="0" destOrd="2" presId="urn:microsoft.com/office/officeart/2018/5/layout/CenteredIconLabelDescriptionList"/>
    <dgm:cxn modelId="{66D250FC-1DD7-481C-A9BC-2DB87809C0D8}" type="presOf" srcId="{1547B4FC-8C3E-4DD3-94BF-01737D7BDBBC}" destId="{79104C99-32C3-4B10-AF5F-0A9DC8B1B274}"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 modelId="{62DF1AD0-CEA0-4E62-9C05-32FE899ACB2E}" type="presParOf" srcId="{071926C8-9E08-4BE0-A1E4-133B16FF713E}" destId="{EC60AB7B-3228-447E-86FD-727B23EC9B9D}" srcOrd="5" destOrd="0" presId="urn:microsoft.com/office/officeart/2018/5/layout/CenteredIconLabelDescriptionList"/>
    <dgm:cxn modelId="{D7DC858B-E51A-4B99-8AF3-626F8D0DC72F}" type="presParOf" srcId="{071926C8-9E08-4BE0-A1E4-133B16FF713E}" destId="{4437695F-8135-4DEE-923E-42A7D5E80408}" srcOrd="6" destOrd="0" presId="urn:microsoft.com/office/officeart/2018/5/layout/CenteredIconLabelDescriptionList"/>
    <dgm:cxn modelId="{030C6750-293F-4654-89D8-1D628FB01433}" type="presParOf" srcId="{4437695F-8135-4DEE-923E-42A7D5E80408}" destId="{A544D55A-9321-45AC-A4B1-8C83DC0169E4}" srcOrd="0" destOrd="0" presId="urn:microsoft.com/office/officeart/2018/5/layout/CenteredIconLabelDescriptionList"/>
    <dgm:cxn modelId="{7A5E1802-214F-4F66-B913-F7F840BF4815}" type="presParOf" srcId="{4437695F-8135-4DEE-923E-42A7D5E80408}" destId="{50E251F3-1C3D-4F06-887E-391E7815FD83}" srcOrd="1" destOrd="0" presId="urn:microsoft.com/office/officeart/2018/5/layout/CenteredIconLabelDescriptionList"/>
    <dgm:cxn modelId="{C434B70E-2FE6-4C26-8C84-A5B3A8742AFB}" type="presParOf" srcId="{4437695F-8135-4DEE-923E-42A7D5E80408}" destId="{B5D36C0D-D860-4D2A-A230-33F0D21C331C}" srcOrd="2" destOrd="0" presId="urn:microsoft.com/office/officeart/2018/5/layout/CenteredIconLabelDescriptionList"/>
    <dgm:cxn modelId="{4E5F8A13-C941-414F-ABF9-42111E315673}" type="presParOf" srcId="{4437695F-8135-4DEE-923E-42A7D5E80408}" destId="{7CDF040C-1B63-4E41-91FB-8CE0E5F146C7}" srcOrd="3" destOrd="0" presId="urn:microsoft.com/office/officeart/2018/5/layout/CenteredIconLabelDescriptionList"/>
    <dgm:cxn modelId="{6B07CF21-CD86-4B89-8417-998727CB98A8}" type="presParOf" srcId="{4437695F-8135-4DEE-923E-42A7D5E80408}" destId="{79104C99-32C3-4B10-AF5F-0A9DC8B1B274}"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750949" y="315534"/>
          <a:ext cx="799515" cy="7995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8541" y="1247647"/>
          <a:ext cx="2284329" cy="34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a:t>Business Problem</a:t>
          </a:r>
        </a:p>
      </dsp:txBody>
      <dsp:txXfrm>
        <a:off x="8541" y="1247647"/>
        <a:ext cx="2284329" cy="342649"/>
      </dsp:txXfrm>
    </dsp:sp>
    <dsp:sp modelId="{DD091D0A-5A25-4241-91F3-18D32B0BDD4F}">
      <dsp:nvSpPr>
        <dsp:cNvPr id="0" name=""/>
        <dsp:cNvSpPr/>
      </dsp:nvSpPr>
      <dsp:spPr>
        <a:xfrm>
          <a:off x="8541" y="1651970"/>
          <a:ext cx="2284329" cy="1747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articulate solutions to multiple stake holders</a:t>
          </a:r>
        </a:p>
      </dsp:txBody>
      <dsp:txXfrm>
        <a:off x="8541" y="1651970"/>
        <a:ext cx="2284329" cy="1747244"/>
      </dsp:txXfrm>
    </dsp:sp>
    <dsp:sp modelId="{210823F6-AC1A-46E3-9D99-A319DF497539}">
      <dsp:nvSpPr>
        <dsp:cNvPr id="0" name=""/>
        <dsp:cNvSpPr/>
      </dsp:nvSpPr>
      <dsp:spPr>
        <a:xfrm>
          <a:off x="3435036" y="315534"/>
          <a:ext cx="799515" cy="7995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2692629" y="1247647"/>
          <a:ext cx="2284329" cy="34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dirty="0"/>
            <a:t>Data</a:t>
          </a:r>
        </a:p>
      </dsp:txBody>
      <dsp:txXfrm>
        <a:off x="2692629" y="1247647"/>
        <a:ext cx="2284329" cy="342649"/>
      </dsp:txXfrm>
    </dsp:sp>
    <dsp:sp modelId="{7CD40649-A74C-4AD8-B9D0-2573A1955C91}">
      <dsp:nvSpPr>
        <dsp:cNvPr id="0" name=""/>
        <dsp:cNvSpPr/>
      </dsp:nvSpPr>
      <dsp:spPr>
        <a:xfrm>
          <a:off x="2692629" y="1651970"/>
          <a:ext cx="2284329" cy="1747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Collect and Prepare</a:t>
          </a:r>
        </a:p>
        <a:p>
          <a:pPr marL="0" lvl="0" indent="0" algn="ctr" defTabSz="711200">
            <a:lnSpc>
              <a:spcPct val="100000"/>
            </a:lnSpc>
            <a:spcBef>
              <a:spcPct val="0"/>
            </a:spcBef>
            <a:spcAft>
              <a:spcPct val="35000"/>
            </a:spcAft>
            <a:buNone/>
          </a:pPr>
          <a:r>
            <a:rPr lang="en-US" sz="1600" kern="1200"/>
            <a:t>Descriptive Analysis </a:t>
          </a:r>
        </a:p>
      </dsp:txBody>
      <dsp:txXfrm>
        <a:off x="2692629" y="1651970"/>
        <a:ext cx="2284329" cy="1747244"/>
      </dsp:txXfrm>
    </dsp:sp>
    <dsp:sp modelId="{B0A3ABD2-C471-4A21-8AEF-3843C86919E1}">
      <dsp:nvSpPr>
        <dsp:cNvPr id="0" name=""/>
        <dsp:cNvSpPr/>
      </dsp:nvSpPr>
      <dsp:spPr>
        <a:xfrm>
          <a:off x="6119123" y="315534"/>
          <a:ext cx="799515" cy="7995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5376716" y="1247647"/>
          <a:ext cx="2284329" cy="34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a:t>Build ML Model</a:t>
          </a:r>
        </a:p>
      </dsp:txBody>
      <dsp:txXfrm>
        <a:off x="5376716" y="1247647"/>
        <a:ext cx="2284329" cy="342649"/>
      </dsp:txXfrm>
    </dsp:sp>
    <dsp:sp modelId="{6418EBED-F111-425B-8EE2-06B8B2297A68}">
      <dsp:nvSpPr>
        <dsp:cNvPr id="0" name=""/>
        <dsp:cNvSpPr/>
      </dsp:nvSpPr>
      <dsp:spPr>
        <a:xfrm>
          <a:off x="5376716" y="1651970"/>
          <a:ext cx="2284329" cy="1747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Structured or Unstructured</a:t>
          </a:r>
        </a:p>
        <a:p>
          <a:pPr marL="0" lvl="0" indent="0" algn="ctr" defTabSz="711200">
            <a:lnSpc>
              <a:spcPct val="100000"/>
            </a:lnSpc>
            <a:spcBef>
              <a:spcPct val="0"/>
            </a:spcBef>
            <a:spcAft>
              <a:spcPct val="35000"/>
            </a:spcAft>
            <a:buNone/>
          </a:pPr>
          <a:r>
            <a:rPr lang="en-US" sz="1600" kern="1200"/>
            <a:t>Supervised or Unsupervised</a:t>
          </a:r>
        </a:p>
        <a:p>
          <a:pPr marL="0" lvl="0" indent="0" algn="ctr" defTabSz="711200">
            <a:lnSpc>
              <a:spcPct val="100000"/>
            </a:lnSpc>
            <a:spcBef>
              <a:spcPct val="0"/>
            </a:spcBef>
            <a:spcAft>
              <a:spcPct val="35000"/>
            </a:spcAft>
            <a:buNone/>
          </a:pPr>
          <a:r>
            <a:rPr lang="en-US" sz="1600" kern="1200" dirty="0"/>
            <a:t>Deep Leaning/AI,</a:t>
          </a:r>
        </a:p>
        <a:p>
          <a:pPr marL="0" lvl="0" indent="0" algn="ctr" defTabSz="711200">
            <a:lnSpc>
              <a:spcPct val="100000"/>
            </a:lnSpc>
            <a:spcBef>
              <a:spcPct val="0"/>
            </a:spcBef>
            <a:spcAft>
              <a:spcPct val="35000"/>
            </a:spcAft>
            <a:buNone/>
          </a:pPr>
          <a:r>
            <a:rPr lang="en-US" sz="1600" kern="1200" dirty="0"/>
            <a:t>OCR/NLP</a:t>
          </a:r>
        </a:p>
      </dsp:txBody>
      <dsp:txXfrm>
        <a:off x="5376716" y="1651970"/>
        <a:ext cx="2284329" cy="1747244"/>
      </dsp:txXfrm>
    </dsp:sp>
    <dsp:sp modelId="{A544D55A-9321-45AC-A4B1-8C83DC0169E4}">
      <dsp:nvSpPr>
        <dsp:cNvPr id="0" name=""/>
        <dsp:cNvSpPr/>
      </dsp:nvSpPr>
      <dsp:spPr>
        <a:xfrm>
          <a:off x="8803210" y="315534"/>
          <a:ext cx="799515" cy="7995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D36C0D-D860-4D2A-A230-33F0D21C331C}">
      <dsp:nvSpPr>
        <dsp:cNvPr id="0" name=""/>
        <dsp:cNvSpPr/>
      </dsp:nvSpPr>
      <dsp:spPr>
        <a:xfrm>
          <a:off x="8060803" y="1247647"/>
          <a:ext cx="2284329" cy="34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a:t>Decision Making</a:t>
          </a:r>
        </a:p>
      </dsp:txBody>
      <dsp:txXfrm>
        <a:off x="8060803" y="1247647"/>
        <a:ext cx="2284329" cy="342649"/>
      </dsp:txXfrm>
    </dsp:sp>
    <dsp:sp modelId="{79104C99-32C3-4B10-AF5F-0A9DC8B1B274}">
      <dsp:nvSpPr>
        <dsp:cNvPr id="0" name=""/>
        <dsp:cNvSpPr/>
      </dsp:nvSpPr>
      <dsp:spPr>
        <a:xfrm>
          <a:off x="8060803" y="1651970"/>
          <a:ext cx="2284329" cy="1747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Make informed decisions</a:t>
          </a:r>
        </a:p>
      </dsp:txBody>
      <dsp:txXfrm>
        <a:off x="8060803" y="1651970"/>
        <a:ext cx="2284329" cy="17472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750949" y="315534"/>
          <a:ext cx="799515" cy="7995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8541" y="1247647"/>
          <a:ext cx="2284329" cy="34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a:t>Business Problem</a:t>
          </a:r>
        </a:p>
      </dsp:txBody>
      <dsp:txXfrm>
        <a:off x="8541" y="1247647"/>
        <a:ext cx="2284329" cy="342649"/>
      </dsp:txXfrm>
    </dsp:sp>
    <dsp:sp modelId="{DD091D0A-5A25-4241-91F3-18D32B0BDD4F}">
      <dsp:nvSpPr>
        <dsp:cNvPr id="0" name=""/>
        <dsp:cNvSpPr/>
      </dsp:nvSpPr>
      <dsp:spPr>
        <a:xfrm>
          <a:off x="8541" y="1651970"/>
          <a:ext cx="2284329" cy="1747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articulate solutions to multiple stake holders</a:t>
          </a:r>
        </a:p>
      </dsp:txBody>
      <dsp:txXfrm>
        <a:off x="8541" y="1651970"/>
        <a:ext cx="2284329" cy="1747244"/>
      </dsp:txXfrm>
    </dsp:sp>
    <dsp:sp modelId="{210823F6-AC1A-46E3-9D99-A319DF497539}">
      <dsp:nvSpPr>
        <dsp:cNvPr id="0" name=""/>
        <dsp:cNvSpPr/>
      </dsp:nvSpPr>
      <dsp:spPr>
        <a:xfrm>
          <a:off x="3435036" y="315534"/>
          <a:ext cx="799515" cy="7995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2692629" y="1247647"/>
          <a:ext cx="2284329" cy="34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dirty="0">
              <a:solidFill>
                <a:schemeClr val="bg1"/>
              </a:solidFill>
            </a:rPr>
            <a:t>Data</a:t>
          </a:r>
        </a:p>
      </dsp:txBody>
      <dsp:txXfrm>
        <a:off x="2692629" y="1247647"/>
        <a:ext cx="2284329" cy="342649"/>
      </dsp:txXfrm>
    </dsp:sp>
    <dsp:sp modelId="{7CD40649-A74C-4AD8-B9D0-2573A1955C91}">
      <dsp:nvSpPr>
        <dsp:cNvPr id="0" name=""/>
        <dsp:cNvSpPr/>
      </dsp:nvSpPr>
      <dsp:spPr>
        <a:xfrm>
          <a:off x="2692629" y="1651970"/>
          <a:ext cx="2284329" cy="1747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solidFill>
                <a:schemeClr val="bg1"/>
              </a:solidFill>
            </a:rPr>
            <a:t>Collect and Prepare</a:t>
          </a:r>
        </a:p>
        <a:p>
          <a:pPr marL="0" lvl="0" indent="0" algn="ctr" defTabSz="711200">
            <a:lnSpc>
              <a:spcPct val="100000"/>
            </a:lnSpc>
            <a:spcBef>
              <a:spcPct val="0"/>
            </a:spcBef>
            <a:spcAft>
              <a:spcPct val="35000"/>
            </a:spcAft>
            <a:buNone/>
          </a:pPr>
          <a:r>
            <a:rPr lang="en-US" sz="1600" kern="1200">
              <a:solidFill>
                <a:schemeClr val="bg1"/>
              </a:solidFill>
            </a:rPr>
            <a:t>Descriptive Analysis </a:t>
          </a:r>
        </a:p>
      </dsp:txBody>
      <dsp:txXfrm>
        <a:off x="2692629" y="1651970"/>
        <a:ext cx="2284329" cy="1747244"/>
      </dsp:txXfrm>
    </dsp:sp>
    <dsp:sp modelId="{B0A3ABD2-C471-4A21-8AEF-3843C86919E1}">
      <dsp:nvSpPr>
        <dsp:cNvPr id="0" name=""/>
        <dsp:cNvSpPr/>
      </dsp:nvSpPr>
      <dsp:spPr>
        <a:xfrm>
          <a:off x="6119123" y="315534"/>
          <a:ext cx="799515" cy="7995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5376716" y="1247647"/>
          <a:ext cx="2284329" cy="34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dirty="0">
              <a:solidFill>
                <a:schemeClr val="bg1"/>
              </a:solidFill>
            </a:rPr>
            <a:t>Build ML Model</a:t>
          </a:r>
        </a:p>
      </dsp:txBody>
      <dsp:txXfrm>
        <a:off x="5376716" y="1247647"/>
        <a:ext cx="2284329" cy="342649"/>
      </dsp:txXfrm>
    </dsp:sp>
    <dsp:sp modelId="{6418EBED-F111-425B-8EE2-06B8B2297A68}">
      <dsp:nvSpPr>
        <dsp:cNvPr id="0" name=""/>
        <dsp:cNvSpPr/>
      </dsp:nvSpPr>
      <dsp:spPr>
        <a:xfrm>
          <a:off x="5376716" y="1651970"/>
          <a:ext cx="2284329" cy="1747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solidFill>
                <a:schemeClr val="bg1"/>
              </a:solidFill>
            </a:rPr>
            <a:t>Structured or Unstructured</a:t>
          </a:r>
        </a:p>
        <a:p>
          <a:pPr marL="0" lvl="0" indent="0" algn="ctr" defTabSz="711200">
            <a:lnSpc>
              <a:spcPct val="100000"/>
            </a:lnSpc>
            <a:spcBef>
              <a:spcPct val="0"/>
            </a:spcBef>
            <a:spcAft>
              <a:spcPct val="35000"/>
            </a:spcAft>
            <a:buNone/>
          </a:pPr>
          <a:r>
            <a:rPr lang="en-US" sz="1600" kern="1200">
              <a:solidFill>
                <a:schemeClr val="bg1"/>
              </a:solidFill>
            </a:rPr>
            <a:t>Supervised or Unsupervised</a:t>
          </a:r>
        </a:p>
        <a:p>
          <a:pPr marL="0" lvl="0" indent="0" algn="ctr" defTabSz="711200">
            <a:lnSpc>
              <a:spcPct val="100000"/>
            </a:lnSpc>
            <a:spcBef>
              <a:spcPct val="0"/>
            </a:spcBef>
            <a:spcAft>
              <a:spcPct val="35000"/>
            </a:spcAft>
            <a:buNone/>
          </a:pPr>
          <a:r>
            <a:rPr lang="en-US" sz="1600" kern="1200" dirty="0">
              <a:solidFill>
                <a:schemeClr val="bg1"/>
              </a:solidFill>
            </a:rPr>
            <a:t>Deep Leaning/AI,</a:t>
          </a:r>
        </a:p>
        <a:p>
          <a:pPr marL="0" lvl="0" indent="0" algn="ctr" defTabSz="711200">
            <a:lnSpc>
              <a:spcPct val="100000"/>
            </a:lnSpc>
            <a:spcBef>
              <a:spcPct val="0"/>
            </a:spcBef>
            <a:spcAft>
              <a:spcPct val="35000"/>
            </a:spcAft>
            <a:buNone/>
          </a:pPr>
          <a:r>
            <a:rPr lang="en-US" sz="1600" kern="1200" dirty="0">
              <a:solidFill>
                <a:schemeClr val="bg1"/>
              </a:solidFill>
            </a:rPr>
            <a:t>OCR/NLP</a:t>
          </a:r>
        </a:p>
      </dsp:txBody>
      <dsp:txXfrm>
        <a:off x="5376716" y="1651970"/>
        <a:ext cx="2284329" cy="1747244"/>
      </dsp:txXfrm>
    </dsp:sp>
    <dsp:sp modelId="{A544D55A-9321-45AC-A4B1-8C83DC0169E4}">
      <dsp:nvSpPr>
        <dsp:cNvPr id="0" name=""/>
        <dsp:cNvSpPr/>
      </dsp:nvSpPr>
      <dsp:spPr>
        <a:xfrm>
          <a:off x="8803210" y="315534"/>
          <a:ext cx="799515" cy="7995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D36C0D-D860-4D2A-A230-33F0D21C331C}">
      <dsp:nvSpPr>
        <dsp:cNvPr id="0" name=""/>
        <dsp:cNvSpPr/>
      </dsp:nvSpPr>
      <dsp:spPr>
        <a:xfrm>
          <a:off x="8060803" y="1247647"/>
          <a:ext cx="2284329" cy="34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a:t>Decision Making</a:t>
          </a:r>
        </a:p>
      </dsp:txBody>
      <dsp:txXfrm>
        <a:off x="8060803" y="1247647"/>
        <a:ext cx="2284329" cy="342649"/>
      </dsp:txXfrm>
    </dsp:sp>
    <dsp:sp modelId="{79104C99-32C3-4B10-AF5F-0A9DC8B1B274}">
      <dsp:nvSpPr>
        <dsp:cNvPr id="0" name=""/>
        <dsp:cNvSpPr/>
      </dsp:nvSpPr>
      <dsp:spPr>
        <a:xfrm>
          <a:off x="8060803" y="1651970"/>
          <a:ext cx="2284329" cy="1747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Make informed decisions</a:t>
          </a:r>
        </a:p>
      </dsp:txBody>
      <dsp:txXfrm>
        <a:off x="8060803" y="1651970"/>
        <a:ext cx="2284329" cy="1747244"/>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F8261F-E1CD-4069-828C-9649B472D1B7}" type="datetimeFigureOut">
              <a:rPr lang="en-US" smtClean="0"/>
              <a:t>1/24/2021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E87B8C-9308-494A-B405-CB77FE01D428}" type="slidenum">
              <a:rPr lang="en-US" smtClean="0"/>
              <a:t>‹#›</a:t>
            </a:fld>
            <a:endParaRPr lang="en-US"/>
          </a:p>
        </p:txBody>
      </p:sp>
    </p:spTree>
    <p:extLst>
      <p:ext uri="{BB962C8B-B14F-4D97-AF65-F5344CB8AC3E}">
        <p14:creationId xmlns:p14="http://schemas.microsoft.com/office/powerpoint/2010/main" val="631179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credit scoring model as an example</a:t>
            </a:r>
          </a:p>
          <a:p>
            <a:r>
              <a:rPr lang="en-US" dirty="0"/>
              <a:t>X1 could be Age</a:t>
            </a:r>
          </a:p>
          <a:p>
            <a:r>
              <a:rPr lang="en-US" dirty="0"/>
              <a:t>X2 could be Gender</a:t>
            </a:r>
          </a:p>
          <a:p>
            <a:r>
              <a:rPr lang="en-US" dirty="0"/>
              <a:t>Y is credit score</a:t>
            </a:r>
          </a:p>
          <a:p>
            <a:endParaRPr lang="en-US" dirty="0"/>
          </a:p>
          <a:p>
            <a:r>
              <a:rPr lang="en-US" dirty="0"/>
              <a:t>a1,a2,b is what we called weight, coefficient, loading factor – these are estimated from the DATA</a:t>
            </a:r>
          </a:p>
        </p:txBody>
      </p:sp>
      <p:sp>
        <p:nvSpPr>
          <p:cNvPr id="4" name="Slide Number Placeholder 3"/>
          <p:cNvSpPr>
            <a:spLocks noGrp="1"/>
          </p:cNvSpPr>
          <p:nvPr>
            <p:ph type="sldNum" sz="quarter" idx="5"/>
          </p:nvPr>
        </p:nvSpPr>
        <p:spPr/>
        <p:txBody>
          <a:bodyPr/>
          <a:lstStyle/>
          <a:p>
            <a:fld id="{D0E87B8C-9308-494A-B405-CB77FE01D428}" type="slidenum">
              <a:rPr lang="en-US" smtClean="0"/>
              <a:t>4</a:t>
            </a:fld>
            <a:endParaRPr lang="en-US"/>
          </a:p>
        </p:txBody>
      </p:sp>
    </p:spTree>
    <p:extLst>
      <p:ext uri="{BB962C8B-B14F-4D97-AF65-F5344CB8AC3E}">
        <p14:creationId xmlns:p14="http://schemas.microsoft.com/office/powerpoint/2010/main" val="713349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Sexism is prejudice or discrimination based on a person's sex or gender. </a:t>
            </a:r>
            <a:r>
              <a:rPr lang="en-US" sz="1200" b="0" i="0" kern="1200">
                <a:solidFill>
                  <a:schemeClr val="tx1"/>
                </a:solidFill>
                <a:effectLst/>
                <a:latin typeface="+mn-lt"/>
                <a:ea typeface="+mn-ea"/>
                <a:cs typeface="+mn-cs"/>
              </a:rPr>
              <a:t>Typically, against woman.</a:t>
            </a:r>
            <a:endParaRPr lang="en-US" dirty="0"/>
          </a:p>
          <a:p>
            <a:endParaRPr lang="en-US" dirty="0"/>
          </a:p>
          <a:p>
            <a:r>
              <a:rPr lang="en-US" dirty="0"/>
              <a:t>This is the classic example of imbalanced classes problem. </a:t>
            </a:r>
            <a:r>
              <a:rPr lang="en-US" sz="1200" b="1" i="0" kern="1200" dirty="0">
                <a:solidFill>
                  <a:schemeClr val="tx1"/>
                </a:solidFill>
                <a:effectLst/>
                <a:latin typeface="+mn-lt"/>
                <a:ea typeface="+mn-ea"/>
                <a:cs typeface="+mn-cs"/>
              </a:rPr>
              <a:t>Imbalanced classes</a:t>
            </a:r>
            <a:r>
              <a:rPr lang="en-US" sz="1200" b="0" i="0" kern="1200" dirty="0">
                <a:solidFill>
                  <a:schemeClr val="tx1"/>
                </a:solidFill>
                <a:effectLst/>
                <a:latin typeface="+mn-lt"/>
                <a:ea typeface="+mn-ea"/>
                <a:cs typeface="+mn-cs"/>
              </a:rPr>
              <a:t> are a common problem in machine learning classification where there is a disproportionate ratio of observations in each class.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this case, it is obviously the majority gender class is MALE, and the minority class is FEMALE. As such, the machine learning model, especially neural net and deep learning model will tend to be biased toward the major class. That is, if you are a male, you tend to get more favorable score than female. It was never disclosed to public how much weight or loading factor has been assigned to GENDER variable, but can you imagine, hypothetically, a loading factor of  2 for MALE vs. a loading factor 0.5 for FEMALE. How is this NOT gender discrimination? How would any woman not be offended by such sexist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should also note that, if we take into the account of civil history, women only get the rights to vote, the right to drive a car in late ’19 century. Even though there have been more women in the workforce since early 2000, in technology and engineering segment, it is still a very much </a:t>
            </a:r>
            <a:r>
              <a:rPr lang="en-US" sz="1200" b="1" i="0" kern="1200" dirty="0">
                <a:solidFill>
                  <a:schemeClr val="tx1"/>
                </a:solidFill>
                <a:effectLst/>
                <a:latin typeface="+mn-lt"/>
                <a:ea typeface="+mn-ea"/>
                <a:cs typeface="+mn-cs"/>
              </a:rPr>
              <a:t>MALE</a:t>
            </a:r>
            <a:r>
              <a:rPr lang="en-US" sz="1200" b="0" i="0" kern="1200" dirty="0">
                <a:solidFill>
                  <a:schemeClr val="tx1"/>
                </a:solidFill>
                <a:effectLst/>
                <a:latin typeface="+mn-lt"/>
                <a:ea typeface="+mn-ea"/>
                <a:cs typeface="+mn-cs"/>
              </a:rPr>
              <a:t> domineering world. </a:t>
            </a:r>
            <a:endParaRPr lang="en-US" dirty="0"/>
          </a:p>
        </p:txBody>
      </p:sp>
      <p:sp>
        <p:nvSpPr>
          <p:cNvPr id="4" name="Slide Number Placeholder 3"/>
          <p:cNvSpPr>
            <a:spLocks noGrp="1"/>
          </p:cNvSpPr>
          <p:nvPr>
            <p:ph type="sldNum" sz="quarter" idx="5"/>
          </p:nvPr>
        </p:nvSpPr>
        <p:spPr/>
        <p:txBody>
          <a:bodyPr/>
          <a:lstStyle/>
          <a:p>
            <a:fld id="{D0E87B8C-9308-494A-B405-CB77FE01D428}" type="slidenum">
              <a:rPr lang="en-US" smtClean="0"/>
              <a:t>6</a:t>
            </a:fld>
            <a:endParaRPr lang="en-US"/>
          </a:p>
        </p:txBody>
      </p:sp>
    </p:spTree>
    <p:extLst>
      <p:ext uri="{BB962C8B-B14F-4D97-AF65-F5344CB8AC3E}">
        <p14:creationId xmlns:p14="http://schemas.microsoft.com/office/powerpoint/2010/main" val="3181662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Predictive policing uses data on the </a:t>
            </a:r>
            <a:r>
              <a:rPr lang="en-US" sz="1200" b="1" i="0" kern="1200" dirty="0">
                <a:solidFill>
                  <a:schemeClr val="tx1"/>
                </a:solidFill>
                <a:effectLst/>
                <a:latin typeface="+mn-lt"/>
                <a:ea typeface="+mn-ea"/>
                <a:cs typeface="+mn-cs"/>
              </a:rPr>
              <a:t>times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locations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nature of past crimes</a:t>
            </a:r>
            <a:r>
              <a:rPr lang="en-US" sz="1200" b="0" i="0" kern="1200" dirty="0">
                <a:solidFill>
                  <a:schemeClr val="tx1"/>
                </a:solidFill>
                <a:effectLst/>
                <a:latin typeface="+mn-lt"/>
                <a:ea typeface="+mn-ea"/>
                <a:cs typeface="+mn-cs"/>
              </a:rPr>
              <a:t>, to predict </a:t>
            </a:r>
            <a:r>
              <a:rPr lang="en-US" sz="1200" b="1" i="0" kern="1200" dirty="0">
                <a:solidFill>
                  <a:schemeClr val="tx1"/>
                </a:solidFill>
                <a:effectLst/>
                <a:latin typeface="+mn-lt"/>
                <a:ea typeface="+mn-ea"/>
                <a:cs typeface="+mn-cs"/>
              </a:rPr>
              <a:t>where</a:t>
            </a:r>
            <a:r>
              <a:rPr lang="en-US" sz="1200" b="0" i="0" kern="1200" dirty="0">
                <a:solidFill>
                  <a:schemeClr val="tx1"/>
                </a:solidFill>
                <a:effectLst/>
                <a:latin typeface="+mn-lt"/>
                <a:ea typeface="+mn-ea"/>
                <a:cs typeface="+mn-cs"/>
              </a:rPr>
              <a:t>, and at </a:t>
            </a:r>
            <a:r>
              <a:rPr lang="en-US" sz="1200" b="1" i="0" kern="1200" dirty="0">
                <a:solidFill>
                  <a:schemeClr val="tx1"/>
                </a:solidFill>
                <a:effectLst/>
                <a:latin typeface="+mn-lt"/>
                <a:ea typeface="+mn-ea"/>
                <a:cs typeface="+mn-cs"/>
              </a:rPr>
              <a:t>what times </a:t>
            </a:r>
            <a:r>
              <a:rPr lang="en-US" sz="1200" b="0" i="0" kern="1200" dirty="0">
                <a:solidFill>
                  <a:schemeClr val="tx1"/>
                </a:solidFill>
                <a:effectLst/>
                <a:latin typeface="+mn-lt"/>
                <a:ea typeface="+mn-ea"/>
                <a:cs typeface="+mn-cs"/>
              </a:rPr>
              <a:t>a crime may take place.  This helps polices strategize their limited resources and personnel to patrol at specific </a:t>
            </a:r>
            <a:r>
              <a:rPr lang="en-US" sz="1200" b="1" i="0" kern="1200" dirty="0">
                <a:solidFill>
                  <a:schemeClr val="tx1"/>
                </a:solidFill>
                <a:effectLst/>
                <a:latin typeface="+mn-lt"/>
                <a:ea typeface="+mn-ea"/>
                <a:cs typeface="+mn-cs"/>
              </a:rPr>
              <a:t>place and time</a:t>
            </a:r>
            <a:r>
              <a:rPr lang="en-US" sz="1200" b="0" i="0" kern="1200" dirty="0">
                <a:solidFill>
                  <a:schemeClr val="tx1"/>
                </a:solidFill>
                <a:effectLst/>
                <a:latin typeface="+mn-lt"/>
                <a:ea typeface="+mn-ea"/>
                <a:cs typeface="+mn-cs"/>
              </a:rPr>
              <a:t>, in order to prevent future crimes.  Like any algorithm, it used historical crime reports train the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Sounds good, isn’t it?  You can prevent a crime before it even happens. This exact replicate of Minority Reports, a film starring Tom Cruse in 2002.</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earlier model was used to predict WHERE the crime will take place, but the later model started to predict WHO will likely to commit the crime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problems arise when the training dataset are severely biased against young, male, black, African American.  The majority class of RACE in the training dataset is BLACK. That means, only because you are a young, male, black, African American, you are already perceived as a threat, by the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Predictive algorithm is also used in criminal justice system, meaning if you get arrested at all, your chances of getting bail are also subjected to several other mathematical models.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hard to say that this is NOT a racial biased mode.</a:t>
            </a:r>
            <a:endParaRPr lang="en-US" dirty="0"/>
          </a:p>
        </p:txBody>
      </p:sp>
      <p:sp>
        <p:nvSpPr>
          <p:cNvPr id="4" name="Slide Number Placeholder 3"/>
          <p:cNvSpPr>
            <a:spLocks noGrp="1"/>
          </p:cNvSpPr>
          <p:nvPr>
            <p:ph type="sldNum" sz="quarter" idx="5"/>
          </p:nvPr>
        </p:nvSpPr>
        <p:spPr/>
        <p:txBody>
          <a:bodyPr/>
          <a:lstStyle/>
          <a:p>
            <a:fld id="{D0E87B8C-9308-494A-B405-CB77FE01D428}" type="slidenum">
              <a:rPr lang="en-US" smtClean="0"/>
              <a:t>7</a:t>
            </a:fld>
            <a:endParaRPr lang="en-US"/>
          </a:p>
        </p:txBody>
      </p:sp>
    </p:spTree>
    <p:extLst>
      <p:ext uri="{BB962C8B-B14F-4D97-AF65-F5344CB8AC3E}">
        <p14:creationId xmlns:p14="http://schemas.microsoft.com/office/powerpoint/2010/main" val="2498730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asked by a Senator in 2018 – How do you sustain your business model when your users don’t pay for your services?...Mark smirked and answered “Senator, we run Ads.” And that it exactly what he did..</a:t>
            </a:r>
          </a:p>
          <a:p>
            <a:endParaRPr lang="en-US" dirty="0"/>
          </a:p>
          <a:p>
            <a:r>
              <a:rPr lang="en-US" dirty="0"/>
              <a:t>It is no secret that FB collects your personal data, feed it to the recommendation engine and flood your feeds with what it thinks you will like and click – based on your profile, age, gender, race, location and other media content that you uploaded.</a:t>
            </a:r>
          </a:p>
          <a:p>
            <a:endParaRPr lang="en-US" dirty="0"/>
          </a:p>
          <a:p>
            <a:r>
              <a:rPr lang="en-US" dirty="0"/>
              <a:t>FB uses the targeting ads strategy, meaning if you are of certain age, gender and race, you will see, or not seeing at all, a certain jobs ad, or housing loans offering. It is already unlawful to discriminant opportunities based on age, gender and race – Who is Facebook to deny you a chance of getting rewarding career, a house, or a much-needed job during this pandemic?</a:t>
            </a:r>
          </a:p>
          <a:p>
            <a:endParaRPr lang="en-US" dirty="0"/>
          </a:p>
          <a:p>
            <a:endParaRPr lang="en-US" dirty="0"/>
          </a:p>
        </p:txBody>
      </p:sp>
      <p:sp>
        <p:nvSpPr>
          <p:cNvPr id="4" name="Slide Number Placeholder 3"/>
          <p:cNvSpPr>
            <a:spLocks noGrp="1"/>
          </p:cNvSpPr>
          <p:nvPr>
            <p:ph type="sldNum" sz="quarter" idx="5"/>
          </p:nvPr>
        </p:nvSpPr>
        <p:spPr/>
        <p:txBody>
          <a:bodyPr/>
          <a:lstStyle/>
          <a:p>
            <a:fld id="{D0E87B8C-9308-494A-B405-CB77FE01D428}" type="slidenum">
              <a:rPr lang="en-US" smtClean="0"/>
              <a:t>8</a:t>
            </a:fld>
            <a:endParaRPr lang="en-US"/>
          </a:p>
        </p:txBody>
      </p:sp>
    </p:spTree>
    <p:extLst>
      <p:ext uri="{BB962C8B-B14F-4D97-AF65-F5344CB8AC3E}">
        <p14:creationId xmlns:p14="http://schemas.microsoft.com/office/powerpoint/2010/main" val="2578254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Cerebral palsy</a:t>
            </a:r>
          </a:p>
          <a:p>
            <a:r>
              <a:rPr lang="en-US" sz="1200" b="0" i="0" kern="1200" dirty="0">
                <a:solidFill>
                  <a:schemeClr val="tx1"/>
                </a:solidFill>
                <a:effectLst/>
                <a:latin typeface="+mn-lt"/>
                <a:ea typeface="+mn-ea"/>
                <a:cs typeface="+mn-cs"/>
              </a:rPr>
              <a:t>Her illness left her in a wheelchair and her hands stiffened. The most basic tasks of life — getting out of bed, going to the bathroom, bathing — required assistance. She enrolled in a state program which provide her with 56 </a:t>
            </a:r>
            <a:r>
              <a:rPr lang="en-US" sz="1200" b="0" i="0" kern="1200" dirty="0" err="1">
                <a:solidFill>
                  <a:schemeClr val="tx1"/>
                </a:solidFill>
                <a:effectLst/>
                <a:latin typeface="+mn-lt"/>
                <a:ea typeface="+mn-ea"/>
                <a:cs typeface="+mn-cs"/>
              </a:rPr>
              <a:t>hrs</a:t>
            </a:r>
            <a:r>
              <a:rPr lang="en-US" sz="1200" b="0" i="0" kern="1200" dirty="0">
                <a:solidFill>
                  <a:schemeClr val="tx1"/>
                </a:solidFill>
                <a:effectLst/>
                <a:latin typeface="+mn-lt"/>
                <a:ea typeface="+mn-ea"/>
                <a:cs typeface="+mn-cs"/>
              </a:rPr>
              <a:t> of caregiver per week.</a:t>
            </a:r>
            <a:endParaRPr lang="en-US" dirty="0"/>
          </a:p>
        </p:txBody>
      </p:sp>
      <p:sp>
        <p:nvSpPr>
          <p:cNvPr id="4" name="Slide Number Placeholder 3"/>
          <p:cNvSpPr>
            <a:spLocks noGrp="1"/>
          </p:cNvSpPr>
          <p:nvPr>
            <p:ph type="sldNum" sz="quarter" idx="5"/>
          </p:nvPr>
        </p:nvSpPr>
        <p:spPr/>
        <p:txBody>
          <a:bodyPr/>
          <a:lstStyle/>
          <a:p>
            <a:fld id="{D0E87B8C-9308-494A-B405-CB77FE01D428}" type="slidenum">
              <a:rPr lang="en-US" smtClean="0"/>
              <a:t>9</a:t>
            </a:fld>
            <a:endParaRPr lang="en-US"/>
          </a:p>
        </p:txBody>
      </p:sp>
    </p:spTree>
    <p:extLst>
      <p:ext uri="{BB962C8B-B14F-4D97-AF65-F5344CB8AC3E}">
        <p14:creationId xmlns:p14="http://schemas.microsoft.com/office/powerpoint/2010/main" val="2639770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what? Why do I show you this..?</a:t>
            </a:r>
          </a:p>
          <a:p>
            <a:endParaRPr lang="en-US" dirty="0"/>
          </a:p>
          <a:p>
            <a:r>
              <a:rPr lang="en-US" dirty="0"/>
              <a:t>Well…I have discussed those slides with you, and know you know it</a:t>
            </a:r>
          </a:p>
          <a:p>
            <a:endParaRPr lang="en-US" dirty="0"/>
          </a:p>
          <a:p>
            <a:r>
              <a:rPr lang="en-US" dirty="0"/>
              <a:t>So, my question is..</a:t>
            </a:r>
          </a:p>
        </p:txBody>
      </p:sp>
      <p:sp>
        <p:nvSpPr>
          <p:cNvPr id="4" name="Slide Number Placeholder 3"/>
          <p:cNvSpPr>
            <a:spLocks noGrp="1"/>
          </p:cNvSpPr>
          <p:nvPr>
            <p:ph type="sldNum" sz="quarter" idx="5"/>
          </p:nvPr>
        </p:nvSpPr>
        <p:spPr/>
        <p:txBody>
          <a:bodyPr/>
          <a:lstStyle/>
          <a:p>
            <a:fld id="{D0E87B8C-9308-494A-B405-CB77FE01D428}" type="slidenum">
              <a:rPr lang="en-US" smtClean="0"/>
              <a:t>10</a:t>
            </a:fld>
            <a:endParaRPr lang="en-US"/>
          </a:p>
        </p:txBody>
      </p:sp>
    </p:spTree>
    <p:extLst>
      <p:ext uri="{BB962C8B-B14F-4D97-AF65-F5344CB8AC3E}">
        <p14:creationId xmlns:p14="http://schemas.microsoft.com/office/powerpoint/2010/main" val="853330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87B8C-9308-494A-B405-CB77FE01D428}" type="slidenum">
              <a:rPr lang="en-US" smtClean="0"/>
              <a:t>11</a:t>
            </a:fld>
            <a:endParaRPr lang="en-US"/>
          </a:p>
        </p:txBody>
      </p:sp>
    </p:spTree>
    <p:extLst>
      <p:ext uri="{BB962C8B-B14F-4D97-AF65-F5344CB8AC3E}">
        <p14:creationId xmlns:p14="http://schemas.microsoft.com/office/powerpoint/2010/main" val="94751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requirement for your graduation, you need to have a research – an Independent Study,  or as we called it “IS”, or you can do Thesis too, if you choose to do so.</a:t>
            </a:r>
          </a:p>
          <a:p>
            <a:endParaRPr lang="en-US" dirty="0"/>
          </a:p>
          <a:p>
            <a:r>
              <a:rPr lang="en-US" dirty="0"/>
              <a:t>What you see here is exactly what you have to do, find the research topic, read lots and lots of literatures, gather data, clean data, build model, run regression or whatever – and conclude your findings.</a:t>
            </a:r>
          </a:p>
          <a:p>
            <a:endParaRPr lang="en-US" dirty="0"/>
          </a:p>
          <a:p>
            <a:r>
              <a:rPr lang="en-US" dirty="0"/>
              <a:t>And who know, your paper might get published, and someone might pick it up, replicate it or MAKE DECSION based on your findings.</a:t>
            </a:r>
          </a:p>
          <a:p>
            <a:endParaRPr lang="en-US" dirty="0"/>
          </a:p>
          <a:p>
            <a:r>
              <a:rPr lang="en-US" dirty="0"/>
              <a:t>As such, you need to be realistic, you needed to be grounded, you need an anchor to ensure that you are still “On Point”, and not getting lost into the sea of big data and fancy super powerful AI model</a:t>
            </a:r>
          </a:p>
          <a:p>
            <a:endParaRPr lang="en-US" dirty="0"/>
          </a:p>
          <a:p>
            <a:r>
              <a:rPr lang="en-US" dirty="0"/>
              <a:t>That is never a point, huge data and fancy model is NEVER the point of doing a research – it’s the impact that matters, you will be surprise as to how simple linear regression can outperform random forest or deep learning model.</a:t>
            </a:r>
          </a:p>
        </p:txBody>
      </p:sp>
      <p:sp>
        <p:nvSpPr>
          <p:cNvPr id="4" name="Slide Number Placeholder 3"/>
          <p:cNvSpPr>
            <a:spLocks noGrp="1"/>
          </p:cNvSpPr>
          <p:nvPr>
            <p:ph type="sldNum" sz="quarter" idx="5"/>
          </p:nvPr>
        </p:nvSpPr>
        <p:spPr/>
        <p:txBody>
          <a:bodyPr/>
          <a:lstStyle/>
          <a:p>
            <a:fld id="{D0E87B8C-9308-494A-B405-CB77FE01D428}" type="slidenum">
              <a:rPr lang="en-US" smtClean="0"/>
              <a:t>12</a:t>
            </a:fld>
            <a:endParaRPr lang="en-US"/>
          </a:p>
        </p:txBody>
      </p:sp>
    </p:spTree>
    <p:extLst>
      <p:ext uri="{BB962C8B-B14F-4D97-AF65-F5344CB8AC3E}">
        <p14:creationId xmlns:p14="http://schemas.microsoft.com/office/powerpoint/2010/main" val="2319344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framework are we talking about here..</a:t>
            </a:r>
          </a:p>
          <a:p>
            <a:endParaRPr lang="en-US" dirty="0"/>
          </a:p>
          <a:p>
            <a:r>
              <a:rPr lang="en-US" dirty="0"/>
              <a:t>Well, there are just so many of them, and you will get to know them, not all – but a lot.</a:t>
            </a:r>
          </a:p>
        </p:txBody>
      </p:sp>
      <p:sp>
        <p:nvSpPr>
          <p:cNvPr id="4" name="Slide Number Placeholder 3"/>
          <p:cNvSpPr>
            <a:spLocks noGrp="1"/>
          </p:cNvSpPr>
          <p:nvPr>
            <p:ph type="sldNum" sz="quarter" idx="5"/>
          </p:nvPr>
        </p:nvSpPr>
        <p:spPr/>
        <p:txBody>
          <a:bodyPr/>
          <a:lstStyle/>
          <a:p>
            <a:fld id="{D0E87B8C-9308-494A-B405-CB77FE01D428}" type="slidenum">
              <a:rPr lang="en-US" smtClean="0"/>
              <a:t>13</a:t>
            </a:fld>
            <a:endParaRPr lang="en-US"/>
          </a:p>
        </p:txBody>
      </p:sp>
    </p:spTree>
    <p:extLst>
      <p:ext uri="{BB962C8B-B14F-4D97-AF65-F5344CB8AC3E}">
        <p14:creationId xmlns:p14="http://schemas.microsoft.com/office/powerpoint/2010/main" val="2904033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A1A105-A663-4723-BA2D-10F5E02133CF}" type="datetime1">
              <a:rPr lang="en-US" smtClean="0"/>
              <a:t>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8833F9-C5C6-46E8-A887-30F567637B92}" type="datetime1">
              <a:rPr lang="en-US" smtClean="0"/>
              <a:t>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0D6FA7-F583-4905-ACAF-B97FF6C9A3EC}" type="datetime1">
              <a:rPr lang="en-US" smtClean="0"/>
              <a:t>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45409A-D3E3-40EF-ADAA-5CBFFA19D227}" type="datetime1">
              <a:rPr lang="en-US" smtClean="0"/>
              <a:t>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4653BC-6EF0-4B9C-96E4-095C479360E0}" type="datetime1">
              <a:rPr lang="en-US" smtClean="0"/>
              <a:t>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6B600B5-E9BF-48FD-94E4-6A2B11559C79}" type="datetime1">
              <a:rPr lang="en-US" smtClean="0"/>
              <a:t>1/24/2021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55FA544-98D8-4B9A-8D92-1F66607D4298}" type="datetime1">
              <a:rPr lang="en-US" smtClean="0"/>
              <a:t>1/24/2021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198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3169E-AE6C-4412-A80D-406C1D6117B4}" type="datetime1">
              <a:rPr lang="en-US" smtClean="0"/>
              <a:t>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BA6D84-80E4-43DC-A039-E58FA0EE225C}" type="datetime1">
              <a:rPr lang="en-US" smtClean="0"/>
              <a:t>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226BBD-9183-44D1-B045-C985FD8118BB}" type="datetime1">
              <a:rPr lang="en-US" smtClean="0"/>
              <a:t>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C58906-74F1-4D08-AEC8-8D5B057FCF50}" type="datetime1">
              <a:rPr lang="en-US" smtClean="0"/>
              <a:t>1/24/2021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A111D7-8558-466F-A165-CA0CD3C29B44}" type="datetime1">
              <a:rPr lang="en-US" smtClean="0"/>
              <a:t>1/24/2021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E768D1-A01E-439F-96E6-E905D7AEFE4D}" type="datetime1">
              <a:rPr lang="en-US" smtClean="0"/>
              <a:t>1/24/2021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43E38-262A-462E-9E09-0BB9D5E78AAB}" type="datetime1">
              <a:rPr lang="en-US" smtClean="0"/>
              <a:t>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68313D-3079-474F-9E8C-DBD57659D478}" type="datetime1">
              <a:rPr lang="en-US" smtClean="0"/>
              <a:t>1/24/2021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05B78AE-2AF7-4A36-8C7E-AC609E7AE759}" type="datetime1">
              <a:rPr lang="en-US" smtClean="0"/>
              <a:t>1/24/2021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hyperlink" Target="https://pixabay.com/en/unicorn-galaxy-unicorn-galaxy-star-2007266/" TargetMode="Externa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10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480733" y="2074339"/>
            <a:ext cx="7219954" cy="1828801"/>
          </a:xfrm>
        </p:spPr>
        <p:txBody>
          <a:bodyPr>
            <a:normAutofit fontScale="90000"/>
          </a:bodyPr>
          <a:lstStyle/>
          <a:p>
            <a:r>
              <a:rPr lang="en-US" sz="4800" dirty="0"/>
              <a:t>The Danger of Data Science with out Financial Theory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2480733" y="3903140"/>
            <a:ext cx="7219954" cy="1049867"/>
          </a:xfrm>
        </p:spPr>
        <p:txBody>
          <a:bodyPr anchor="ctr">
            <a:normAutofit/>
          </a:bodyPr>
          <a:lstStyle/>
          <a:p>
            <a:r>
              <a:rPr lang="en-US" i="1" dirty="0">
                <a:solidFill>
                  <a:srgbClr val="5792BA"/>
                </a:solidFill>
              </a:rPr>
              <a:t>..the danger of </a:t>
            </a:r>
            <a:r>
              <a:rPr lang="en-US" b="1" i="1" u="sng" dirty="0">
                <a:solidFill>
                  <a:srgbClr val="5792BA"/>
                </a:solidFill>
              </a:rPr>
              <a:t>not knowing</a:t>
            </a:r>
            <a:r>
              <a:rPr lang="en-US" i="1" dirty="0">
                <a:solidFill>
                  <a:srgbClr val="5792BA"/>
                </a:solidFill>
              </a:rPr>
              <a:t> what you are doing…</a:t>
            </a:r>
          </a:p>
        </p:txBody>
      </p:sp>
      <p:sp>
        <p:nvSpPr>
          <p:cNvPr id="5" name="Slide Number Placeholder 4">
            <a:extLst>
              <a:ext uri="{FF2B5EF4-FFF2-40B4-BE49-F238E27FC236}">
                <a16:creationId xmlns:a16="http://schemas.microsoft.com/office/drawing/2014/main" id="{B0E1C6FE-160B-4130-9FCD-B88A665157F2}"/>
              </a:ext>
            </a:extLst>
          </p:cNvPr>
          <p:cNvSpPr>
            <a:spLocks noGrp="1"/>
          </p:cNvSpPr>
          <p:nvPr>
            <p:ph type="sldNum" sz="quarter" idx="12"/>
          </p:nvPr>
        </p:nvSpPr>
        <p:spPr/>
        <p:txBody>
          <a:bodyPr/>
          <a:lstStyle/>
          <a:p>
            <a:fld id="{3A98EE3D-8CD1-4C3F-BD1C-C98C9596463C}" type="slidenum">
              <a:rPr lang="en-US" smtClean="0"/>
              <a:pPr/>
              <a:t>1</a:t>
            </a:fld>
            <a:endParaRPr lang="en-US" dirty="0"/>
          </a:p>
        </p:txBody>
      </p:sp>
    </p:spTree>
    <p:extLst>
      <p:ext uri="{BB962C8B-B14F-4D97-AF65-F5344CB8AC3E}">
        <p14:creationId xmlns:p14="http://schemas.microsoft.com/office/powerpoint/2010/main" val="158312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C164-276F-4CA5-B977-2F43300B1422}"/>
              </a:ext>
            </a:extLst>
          </p:cNvPr>
          <p:cNvSpPr>
            <a:spLocks noGrp="1"/>
          </p:cNvSpPr>
          <p:nvPr>
            <p:ph type="title"/>
          </p:nvPr>
        </p:nvSpPr>
        <p:spPr>
          <a:xfrm>
            <a:off x="919119" y="1110114"/>
            <a:ext cx="10353762" cy="2114349"/>
          </a:xfrm>
        </p:spPr>
        <p:txBody>
          <a:bodyPr>
            <a:normAutofit/>
          </a:bodyPr>
          <a:lstStyle/>
          <a:p>
            <a:r>
              <a:rPr lang="en-US" dirty="0"/>
              <a:t>How would you feel if you discovered that you were a part of a system that ended up </a:t>
            </a:r>
            <a:r>
              <a:rPr lang="en-US" i="1" u="sng" dirty="0"/>
              <a:t>hurting the society</a:t>
            </a:r>
            <a:r>
              <a:rPr lang="en-US" dirty="0"/>
              <a:t>?</a:t>
            </a:r>
          </a:p>
        </p:txBody>
      </p:sp>
      <p:sp>
        <p:nvSpPr>
          <p:cNvPr id="3" name="Subtitle 2">
            <a:extLst>
              <a:ext uri="{FF2B5EF4-FFF2-40B4-BE49-F238E27FC236}">
                <a16:creationId xmlns:a16="http://schemas.microsoft.com/office/drawing/2014/main" id="{0047928E-D5BE-477A-B0D2-626C72B36090}"/>
              </a:ext>
            </a:extLst>
          </p:cNvPr>
          <p:cNvSpPr txBox="1">
            <a:spLocks/>
          </p:cNvSpPr>
          <p:nvPr/>
        </p:nvSpPr>
        <p:spPr>
          <a:xfrm>
            <a:off x="149290" y="3527754"/>
            <a:ext cx="11840547" cy="1049867"/>
          </a:xfrm>
          <a:prstGeom prst="rect">
            <a:avLst/>
          </a:prstGeom>
        </p:spPr>
        <p:txBody>
          <a:bodyPr anchor="ctr">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None/>
            </a:pPr>
            <a:r>
              <a:rPr lang="en-US" sz="3600" i="1" dirty="0">
                <a:solidFill>
                  <a:srgbClr val="5792BA"/>
                </a:solidFill>
              </a:rPr>
              <a:t>..Would you even know?..</a:t>
            </a:r>
            <a:br>
              <a:rPr lang="en-US" sz="3600" i="1" dirty="0">
                <a:solidFill>
                  <a:srgbClr val="5792BA"/>
                </a:solidFill>
              </a:rPr>
            </a:br>
            <a:r>
              <a:rPr lang="en-US" sz="3600" i="1" dirty="0">
                <a:solidFill>
                  <a:srgbClr val="5792BA"/>
                </a:solidFill>
              </a:rPr>
              <a:t>…How could you help make sure it doesn’t happen?...</a:t>
            </a:r>
          </a:p>
        </p:txBody>
      </p:sp>
      <p:sp>
        <p:nvSpPr>
          <p:cNvPr id="5" name="Slide Number Placeholder 4">
            <a:extLst>
              <a:ext uri="{FF2B5EF4-FFF2-40B4-BE49-F238E27FC236}">
                <a16:creationId xmlns:a16="http://schemas.microsoft.com/office/drawing/2014/main" id="{A2650800-4237-4034-B8C6-A3F9775614A2}"/>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369957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91831F-DA6A-497A-8AFA-270D178DBE69}"/>
              </a:ext>
            </a:extLst>
          </p:cNvPr>
          <p:cNvSpPr>
            <a:spLocks noGrp="1"/>
          </p:cNvSpPr>
          <p:nvPr>
            <p:ph type="title"/>
          </p:nvPr>
        </p:nvSpPr>
        <p:spPr>
          <a:solidFill>
            <a:schemeClr val="bg1"/>
          </a:solidFill>
        </p:spPr>
        <p:txBody>
          <a:bodyPr/>
          <a:lstStyle/>
          <a:p>
            <a:r>
              <a:rPr lang="en-US" dirty="0"/>
              <a:t>It’s not just about Data or ML Model</a:t>
            </a:r>
          </a:p>
        </p:txBody>
      </p:sp>
      <p:pic>
        <p:nvPicPr>
          <p:cNvPr id="5" name="Picture 4">
            <a:extLst>
              <a:ext uri="{FF2B5EF4-FFF2-40B4-BE49-F238E27FC236}">
                <a16:creationId xmlns:a16="http://schemas.microsoft.com/office/drawing/2014/main" id="{CE1F0635-0C63-4631-B77E-31755B065461}"/>
              </a:ext>
            </a:extLst>
          </p:cNvPr>
          <p:cNvPicPr>
            <a:picLocks noChangeAspect="1"/>
          </p:cNvPicPr>
          <p:nvPr/>
        </p:nvPicPr>
        <p:blipFill>
          <a:blip r:embed="rId3"/>
          <a:stretch>
            <a:fillRect/>
          </a:stretch>
        </p:blipFill>
        <p:spPr>
          <a:xfrm>
            <a:off x="3380763" y="2947298"/>
            <a:ext cx="4991245" cy="2807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C7379494-E912-4A76-BC7F-921958E9180B}"/>
              </a:ext>
            </a:extLst>
          </p:cNvPr>
          <p:cNvSpPr txBox="1"/>
          <p:nvPr/>
        </p:nvSpPr>
        <p:spPr>
          <a:xfrm>
            <a:off x="3402653" y="5881164"/>
            <a:ext cx="4702756" cy="954107"/>
          </a:xfrm>
          <a:prstGeom prst="rect">
            <a:avLst/>
          </a:prstGeom>
          <a:noFill/>
        </p:spPr>
        <p:txBody>
          <a:bodyPr wrap="square" rtlCol="0">
            <a:spAutoFit/>
          </a:bodyPr>
          <a:lstStyle/>
          <a:p>
            <a:pPr algn="ctr"/>
            <a:r>
              <a:rPr lang="en-US" sz="2800" i="1" dirty="0">
                <a:solidFill>
                  <a:schemeClr val="bg1"/>
                </a:solidFill>
                <a:latin typeface="Times New Roman" panose="02020603050405020304" pitchFamily="18" charset="0"/>
                <a:cs typeface="Times New Roman" panose="02020603050405020304" pitchFamily="18" charset="0"/>
              </a:rPr>
              <a:t>AI, Algorithm &amp;</a:t>
            </a:r>
            <a:br>
              <a:rPr lang="en-US" sz="2800" i="1" dirty="0">
                <a:solidFill>
                  <a:schemeClr val="bg1"/>
                </a:solidFill>
                <a:latin typeface="Times New Roman" panose="02020603050405020304" pitchFamily="18" charset="0"/>
                <a:cs typeface="Times New Roman" panose="02020603050405020304" pitchFamily="18" charset="0"/>
              </a:rPr>
            </a:br>
            <a:r>
              <a:rPr lang="en-US" sz="2800" i="1" dirty="0">
                <a:solidFill>
                  <a:schemeClr val="bg1"/>
                </a:solidFill>
                <a:latin typeface="Times New Roman" panose="02020603050405020304" pitchFamily="18" charset="0"/>
                <a:cs typeface="Times New Roman" panose="02020603050405020304" pitchFamily="18" charset="0"/>
              </a:rPr>
              <a:t> Feedback</a:t>
            </a:r>
          </a:p>
        </p:txBody>
      </p:sp>
      <p:sp>
        <p:nvSpPr>
          <p:cNvPr id="18" name="TextBox 17">
            <a:extLst>
              <a:ext uri="{FF2B5EF4-FFF2-40B4-BE49-F238E27FC236}">
                <a16:creationId xmlns:a16="http://schemas.microsoft.com/office/drawing/2014/main" id="{42082164-9FD1-48F3-871C-4E7F507703EC}"/>
              </a:ext>
            </a:extLst>
          </p:cNvPr>
          <p:cNvSpPr txBox="1"/>
          <p:nvPr/>
        </p:nvSpPr>
        <p:spPr>
          <a:xfrm>
            <a:off x="410572" y="4846931"/>
            <a:ext cx="2387600" cy="1384995"/>
          </a:xfrm>
          <a:prstGeom prst="rect">
            <a:avLst/>
          </a:prstGeom>
          <a:noFill/>
        </p:spPr>
        <p:txBody>
          <a:bodyPr wrap="square" rtlCol="0">
            <a:spAutoFit/>
          </a:bodyPr>
          <a:lstStyle/>
          <a:p>
            <a:pPr algn="ctr"/>
            <a:r>
              <a:rPr lang="en-US" sz="2800" i="1" dirty="0">
                <a:solidFill>
                  <a:schemeClr val="bg1"/>
                </a:solidFill>
                <a:latin typeface="Times New Roman" panose="02020603050405020304" pitchFamily="18" charset="0"/>
                <a:cs typeface="Times New Roman" panose="02020603050405020304" pitchFamily="18" charset="0"/>
              </a:rPr>
              <a:t>Laws &amp; Policy</a:t>
            </a:r>
          </a:p>
          <a:p>
            <a:pPr algn="ctr"/>
            <a:r>
              <a:rPr lang="en-US" sz="2800" i="1" dirty="0">
                <a:solidFill>
                  <a:schemeClr val="bg1"/>
                </a:solidFill>
                <a:latin typeface="Times New Roman" panose="02020603050405020304" pitchFamily="18" charset="0"/>
                <a:cs typeface="Times New Roman" panose="02020603050405020304" pitchFamily="18" charset="0"/>
              </a:rPr>
              <a:t>Regulator &amp; Policy Maker</a:t>
            </a:r>
          </a:p>
        </p:txBody>
      </p:sp>
      <p:sp>
        <p:nvSpPr>
          <p:cNvPr id="19" name="TextBox 18">
            <a:extLst>
              <a:ext uri="{FF2B5EF4-FFF2-40B4-BE49-F238E27FC236}">
                <a16:creationId xmlns:a16="http://schemas.microsoft.com/office/drawing/2014/main" id="{EBF64FA4-987C-4104-A2D4-A8ABCA9AF029}"/>
              </a:ext>
            </a:extLst>
          </p:cNvPr>
          <p:cNvSpPr txBox="1"/>
          <p:nvPr/>
        </p:nvSpPr>
        <p:spPr>
          <a:xfrm>
            <a:off x="3361090" y="2047731"/>
            <a:ext cx="5050424" cy="646331"/>
          </a:xfrm>
          <a:prstGeom prst="rect">
            <a:avLst/>
          </a:prstGeom>
          <a:solidFill>
            <a:schemeClr val="tx2"/>
          </a:solidFill>
        </p:spPr>
        <p:txBody>
          <a:bodyPr wrap="square" rtlCol="0">
            <a:spAutoFit/>
          </a:bodyPr>
          <a:lstStyle/>
          <a:p>
            <a:pPr algn="ctr"/>
            <a:r>
              <a:rPr lang="en-US" sz="3600" b="1" i="1" dirty="0">
                <a:solidFill>
                  <a:schemeClr val="bg1"/>
                </a:solidFill>
                <a:latin typeface="Times New Roman" panose="02020603050405020304" pitchFamily="18" charset="0"/>
                <a:cs typeface="Times New Roman" panose="02020603050405020304" pitchFamily="18" charset="0"/>
              </a:rPr>
              <a:t>Ethics for Data Science</a:t>
            </a:r>
          </a:p>
        </p:txBody>
      </p:sp>
      <p:sp>
        <p:nvSpPr>
          <p:cNvPr id="20" name="TextBox 19">
            <a:extLst>
              <a:ext uri="{FF2B5EF4-FFF2-40B4-BE49-F238E27FC236}">
                <a16:creationId xmlns:a16="http://schemas.microsoft.com/office/drawing/2014/main" id="{1DFBB5EF-00A2-453D-82AA-E0A19D59CE85}"/>
              </a:ext>
            </a:extLst>
          </p:cNvPr>
          <p:cNvSpPr txBox="1"/>
          <p:nvPr/>
        </p:nvSpPr>
        <p:spPr>
          <a:xfrm>
            <a:off x="74300" y="3350113"/>
            <a:ext cx="3328353" cy="954107"/>
          </a:xfrm>
          <a:prstGeom prst="rect">
            <a:avLst/>
          </a:prstGeom>
          <a:noFill/>
        </p:spPr>
        <p:txBody>
          <a:bodyPr wrap="square" rtlCol="0">
            <a:spAutoFit/>
          </a:bodyPr>
          <a:lstStyle/>
          <a:p>
            <a:pPr algn="ctr"/>
            <a:r>
              <a:rPr lang="en-US" sz="2800" i="1" dirty="0">
                <a:solidFill>
                  <a:schemeClr val="bg1"/>
                </a:solidFill>
                <a:latin typeface="Times New Roman" panose="02020603050405020304" pitchFamily="18" charset="0"/>
                <a:cs typeface="Times New Roman" panose="02020603050405020304" pitchFamily="18" charset="0"/>
              </a:rPr>
              <a:t>Data Privacy &amp; </a:t>
            </a:r>
          </a:p>
          <a:p>
            <a:pPr algn="ctr"/>
            <a:r>
              <a:rPr lang="en-US" sz="2800" i="1" dirty="0">
                <a:solidFill>
                  <a:schemeClr val="bg1"/>
                </a:solidFill>
                <a:latin typeface="Times New Roman" panose="02020603050405020304" pitchFamily="18" charset="0"/>
                <a:cs typeface="Times New Roman" panose="02020603050405020304" pitchFamily="18" charset="0"/>
              </a:rPr>
              <a:t>Surveillance</a:t>
            </a:r>
          </a:p>
        </p:txBody>
      </p:sp>
      <p:sp>
        <p:nvSpPr>
          <p:cNvPr id="21" name="TextBox 20">
            <a:extLst>
              <a:ext uri="{FF2B5EF4-FFF2-40B4-BE49-F238E27FC236}">
                <a16:creationId xmlns:a16="http://schemas.microsoft.com/office/drawing/2014/main" id="{697C484A-D546-4CC8-8450-98A0EB0B0C5A}"/>
              </a:ext>
            </a:extLst>
          </p:cNvPr>
          <p:cNvSpPr txBox="1"/>
          <p:nvPr/>
        </p:nvSpPr>
        <p:spPr>
          <a:xfrm>
            <a:off x="8530821" y="3594038"/>
            <a:ext cx="3458834" cy="954107"/>
          </a:xfrm>
          <a:prstGeom prst="rect">
            <a:avLst/>
          </a:prstGeom>
          <a:noFill/>
        </p:spPr>
        <p:txBody>
          <a:bodyPr wrap="square" rtlCol="0">
            <a:spAutoFit/>
          </a:bodyPr>
          <a:lstStyle/>
          <a:p>
            <a:pPr algn="ctr"/>
            <a:r>
              <a:rPr lang="en-US" sz="2800" i="1" dirty="0">
                <a:solidFill>
                  <a:schemeClr val="bg1"/>
                </a:solidFill>
                <a:latin typeface="Times New Roman" panose="02020603050405020304" pitchFamily="18" charset="0"/>
                <a:cs typeface="Times New Roman" panose="02020603050405020304" pitchFamily="18" charset="0"/>
              </a:rPr>
              <a:t>Inequality, Justice &amp; Human Rights</a:t>
            </a:r>
          </a:p>
        </p:txBody>
      </p:sp>
      <p:sp>
        <p:nvSpPr>
          <p:cNvPr id="22" name="TextBox 21">
            <a:extLst>
              <a:ext uri="{FF2B5EF4-FFF2-40B4-BE49-F238E27FC236}">
                <a16:creationId xmlns:a16="http://schemas.microsoft.com/office/drawing/2014/main" id="{75604757-D685-4749-9FCD-B4A1E843E86B}"/>
              </a:ext>
            </a:extLst>
          </p:cNvPr>
          <p:cNvSpPr txBox="1"/>
          <p:nvPr/>
        </p:nvSpPr>
        <p:spPr>
          <a:xfrm>
            <a:off x="8520430" y="5062375"/>
            <a:ext cx="3458834" cy="954107"/>
          </a:xfrm>
          <a:prstGeom prst="rect">
            <a:avLst/>
          </a:prstGeom>
          <a:noFill/>
        </p:spPr>
        <p:txBody>
          <a:bodyPr wrap="square" rtlCol="0">
            <a:spAutoFit/>
          </a:bodyPr>
          <a:lstStyle/>
          <a:p>
            <a:pPr algn="ctr"/>
            <a:r>
              <a:rPr lang="en-US" sz="2800" i="1" dirty="0">
                <a:solidFill>
                  <a:schemeClr val="bg1"/>
                </a:solidFill>
                <a:latin typeface="Times New Roman" panose="02020603050405020304" pitchFamily="18" charset="0"/>
                <a:cs typeface="Times New Roman" panose="02020603050405020304" pitchFamily="18" charset="0"/>
              </a:rPr>
              <a:t>Social and Environmental Impact</a:t>
            </a:r>
          </a:p>
        </p:txBody>
      </p:sp>
      <p:sp>
        <p:nvSpPr>
          <p:cNvPr id="23" name="TextBox 22">
            <a:extLst>
              <a:ext uri="{FF2B5EF4-FFF2-40B4-BE49-F238E27FC236}">
                <a16:creationId xmlns:a16="http://schemas.microsoft.com/office/drawing/2014/main" id="{E9A408B8-1F75-482E-9C0B-8DBC010F3ECF}"/>
              </a:ext>
            </a:extLst>
          </p:cNvPr>
          <p:cNvSpPr txBox="1"/>
          <p:nvPr/>
        </p:nvSpPr>
        <p:spPr>
          <a:xfrm>
            <a:off x="8398509" y="2125702"/>
            <a:ext cx="3702677" cy="954107"/>
          </a:xfrm>
          <a:prstGeom prst="rect">
            <a:avLst/>
          </a:prstGeom>
          <a:noFill/>
        </p:spPr>
        <p:txBody>
          <a:bodyPr wrap="square" rtlCol="0">
            <a:spAutoFit/>
          </a:bodyPr>
          <a:lstStyle/>
          <a:p>
            <a:pPr algn="ctr"/>
            <a:r>
              <a:rPr lang="en-US" sz="2800" i="1" dirty="0">
                <a:solidFill>
                  <a:schemeClr val="bg1"/>
                </a:solidFill>
                <a:latin typeface="Times New Roman" panose="02020603050405020304" pitchFamily="18" charset="0"/>
                <a:cs typeface="Times New Roman" panose="02020603050405020304" pitchFamily="18" charset="0"/>
              </a:rPr>
              <a:t>Civic Responsibility </a:t>
            </a:r>
            <a:br>
              <a:rPr lang="en-US" sz="2800" i="1" dirty="0">
                <a:solidFill>
                  <a:schemeClr val="bg1"/>
                </a:solidFill>
                <a:latin typeface="Times New Roman" panose="02020603050405020304" pitchFamily="18" charset="0"/>
                <a:cs typeface="Times New Roman" panose="02020603050405020304" pitchFamily="18" charset="0"/>
              </a:rPr>
            </a:br>
            <a:r>
              <a:rPr lang="en-US" sz="2800" i="1" dirty="0">
                <a:solidFill>
                  <a:schemeClr val="bg1"/>
                </a:solidFill>
                <a:latin typeface="Times New Roman" panose="02020603050405020304" pitchFamily="18" charset="0"/>
                <a:cs typeface="Times New Roman" panose="02020603050405020304" pitchFamily="18" charset="0"/>
              </a:rPr>
              <a:t>&amp; misinformation</a:t>
            </a:r>
          </a:p>
        </p:txBody>
      </p:sp>
      <p:sp>
        <p:nvSpPr>
          <p:cNvPr id="24" name="TextBox 23">
            <a:extLst>
              <a:ext uri="{FF2B5EF4-FFF2-40B4-BE49-F238E27FC236}">
                <a16:creationId xmlns:a16="http://schemas.microsoft.com/office/drawing/2014/main" id="{BEEEF477-BEA4-42CE-90A8-11EA64BB84B9}"/>
              </a:ext>
            </a:extLst>
          </p:cNvPr>
          <p:cNvSpPr txBox="1"/>
          <p:nvPr/>
        </p:nvSpPr>
        <p:spPr>
          <a:xfrm>
            <a:off x="410572" y="2341145"/>
            <a:ext cx="3328353" cy="523220"/>
          </a:xfrm>
          <a:prstGeom prst="rect">
            <a:avLst/>
          </a:prstGeom>
          <a:noFill/>
        </p:spPr>
        <p:txBody>
          <a:bodyPr wrap="square" rtlCol="0">
            <a:spAutoFit/>
          </a:bodyPr>
          <a:lstStyle/>
          <a:p>
            <a:pPr algn="ctr"/>
            <a:r>
              <a:rPr lang="en-US" sz="2800" i="1" dirty="0">
                <a:solidFill>
                  <a:schemeClr val="bg1"/>
                </a:solidFill>
                <a:latin typeface="Times New Roman" panose="02020603050405020304" pitchFamily="18" charset="0"/>
                <a:cs typeface="Times New Roman" panose="02020603050405020304" pitchFamily="18" charset="0"/>
              </a:rPr>
              <a:t>Work &amp; Labor</a:t>
            </a:r>
          </a:p>
        </p:txBody>
      </p:sp>
      <p:sp>
        <p:nvSpPr>
          <p:cNvPr id="26" name="Slide Number Placeholder 25">
            <a:extLst>
              <a:ext uri="{FF2B5EF4-FFF2-40B4-BE49-F238E27FC236}">
                <a16:creationId xmlns:a16="http://schemas.microsoft.com/office/drawing/2014/main" id="{C76A5692-B4ED-444A-9216-2D67A6DFB733}"/>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278973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animBg="1"/>
      <p:bldP spid="20" grpId="0"/>
      <p:bldP spid="21" grpId="0"/>
      <p:bldP spid="22" grpId="0"/>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761E925-9508-4BDD-B26C-896689C24B7C}"/>
              </a:ext>
            </a:extLst>
          </p:cNvPr>
          <p:cNvSpPr/>
          <p:nvPr/>
        </p:nvSpPr>
        <p:spPr>
          <a:xfrm>
            <a:off x="3470564" y="2076450"/>
            <a:ext cx="5403272" cy="35034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6BE52D59-67B1-443A-92E7-C0BD8FA2AC8A}"/>
              </a:ext>
            </a:extLst>
          </p:cNvPr>
          <p:cNvSpPr>
            <a:spLocks noGrp="1"/>
          </p:cNvSpPr>
          <p:nvPr>
            <p:ph type="title"/>
          </p:nvPr>
        </p:nvSpPr>
        <p:spPr/>
        <p:txBody>
          <a:bodyPr/>
          <a:lstStyle/>
          <a:p>
            <a:r>
              <a:rPr lang="en-US" dirty="0"/>
              <a:t>That’s why we need framework</a:t>
            </a:r>
          </a:p>
        </p:txBody>
      </p:sp>
      <p:graphicFrame>
        <p:nvGraphicFramePr>
          <p:cNvPr id="3" name="Content Placeholder 2" descr="SmartArt graphic">
            <a:extLst>
              <a:ext uri="{FF2B5EF4-FFF2-40B4-BE49-F238E27FC236}">
                <a16:creationId xmlns:a16="http://schemas.microsoft.com/office/drawing/2014/main" id="{940D7F8E-B615-4D92-B611-1D1165703E9D}"/>
              </a:ext>
            </a:extLst>
          </p:cNvPr>
          <p:cNvGraphicFramePr>
            <a:graphicFrameLocks/>
          </p:cNvGraphicFramePr>
          <p:nvPr>
            <p:extLst>
              <p:ext uri="{D42A27DB-BD31-4B8C-83A1-F6EECF244321}">
                <p14:modId xmlns:p14="http://schemas.microsoft.com/office/powerpoint/2010/main" val="1615241647"/>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ubtitle 2">
            <a:extLst>
              <a:ext uri="{FF2B5EF4-FFF2-40B4-BE49-F238E27FC236}">
                <a16:creationId xmlns:a16="http://schemas.microsoft.com/office/drawing/2014/main" id="{35F264ED-FCBA-4489-BA41-1E156798672B}"/>
              </a:ext>
            </a:extLst>
          </p:cNvPr>
          <p:cNvSpPr txBox="1">
            <a:spLocks/>
          </p:cNvSpPr>
          <p:nvPr/>
        </p:nvSpPr>
        <p:spPr>
          <a:xfrm>
            <a:off x="2052076" y="5723466"/>
            <a:ext cx="8077200" cy="1049867"/>
          </a:xfrm>
          <a:prstGeom prst="rect">
            <a:avLst/>
          </a:prstGeom>
        </p:spPr>
        <p:txBody>
          <a:bodyPr anchor="ctr">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None/>
            </a:pPr>
            <a:r>
              <a:rPr lang="en-US" sz="3600" i="1" dirty="0">
                <a:solidFill>
                  <a:srgbClr val="5792BA"/>
                </a:solidFill>
              </a:rPr>
              <a:t>Why those data, Why those model?</a:t>
            </a:r>
          </a:p>
        </p:txBody>
      </p:sp>
      <p:sp>
        <p:nvSpPr>
          <p:cNvPr id="7" name="Slide Number Placeholder 6">
            <a:extLst>
              <a:ext uri="{FF2B5EF4-FFF2-40B4-BE49-F238E27FC236}">
                <a16:creationId xmlns:a16="http://schemas.microsoft.com/office/drawing/2014/main" id="{B1D48086-A725-4C54-A3FC-D8AAFA04CA92}"/>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86846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91831F-DA6A-497A-8AFA-270D178DBE69}"/>
              </a:ext>
            </a:extLst>
          </p:cNvPr>
          <p:cNvSpPr>
            <a:spLocks noGrp="1"/>
          </p:cNvSpPr>
          <p:nvPr>
            <p:ph type="title"/>
          </p:nvPr>
        </p:nvSpPr>
        <p:spPr>
          <a:solidFill>
            <a:schemeClr val="bg1"/>
          </a:solidFill>
        </p:spPr>
        <p:txBody>
          <a:bodyPr/>
          <a:lstStyle/>
          <a:p>
            <a:r>
              <a:rPr lang="en-US" dirty="0"/>
              <a:t>That’s why we need Financial Theory</a:t>
            </a:r>
          </a:p>
        </p:txBody>
      </p:sp>
      <p:pic>
        <p:nvPicPr>
          <p:cNvPr id="12" name="Picture 11" descr="Text&#10;&#10;Description automatically generated">
            <a:extLst>
              <a:ext uri="{FF2B5EF4-FFF2-40B4-BE49-F238E27FC236}">
                <a16:creationId xmlns:a16="http://schemas.microsoft.com/office/drawing/2014/main" id="{7B4A4FC4-EAF7-4E8A-A5F9-56AF9B573B63}"/>
              </a:ext>
            </a:extLst>
          </p:cNvPr>
          <p:cNvPicPr>
            <a:picLocks noChangeAspect="1"/>
          </p:cNvPicPr>
          <p:nvPr/>
        </p:nvPicPr>
        <p:blipFill rotWithShape="1">
          <a:blip r:embed="rId3"/>
          <a:srcRect l="3790" r="6876" b="-1"/>
          <a:stretch/>
        </p:blipFill>
        <p:spPr>
          <a:xfrm>
            <a:off x="1739921" y="1866900"/>
            <a:ext cx="8928080" cy="5022046"/>
          </a:xfrm>
          <a:prstGeom prst="rect">
            <a:avLst/>
          </a:prstGeom>
        </p:spPr>
      </p:pic>
      <p:sp>
        <p:nvSpPr>
          <p:cNvPr id="3" name="Slide Number Placeholder 2">
            <a:extLst>
              <a:ext uri="{FF2B5EF4-FFF2-40B4-BE49-F238E27FC236}">
                <a16:creationId xmlns:a16="http://schemas.microsoft.com/office/drawing/2014/main" id="{EF686E90-047D-4C79-B9C6-A893E7970FC8}"/>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62461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F849DE5-B7C2-4A46-904B-FD50E20A7CD3}"/>
              </a:ext>
            </a:extLst>
          </p:cNvPr>
          <p:cNvGrpSpPr/>
          <p:nvPr/>
        </p:nvGrpSpPr>
        <p:grpSpPr>
          <a:xfrm>
            <a:off x="692467" y="2161084"/>
            <a:ext cx="2912331" cy="4428524"/>
            <a:chOff x="12700" y="20638"/>
            <a:chExt cx="1585913" cy="2779712"/>
          </a:xfrm>
        </p:grpSpPr>
        <p:sp>
          <p:nvSpPr>
            <p:cNvPr id="13" name="Freeform 5">
              <a:extLst>
                <a:ext uri="{FF2B5EF4-FFF2-40B4-BE49-F238E27FC236}">
                  <a16:creationId xmlns:a16="http://schemas.microsoft.com/office/drawing/2014/main" id="{18373060-55B9-FA4C-8C36-3DED0FEBD6B0}"/>
                </a:ext>
              </a:extLst>
            </p:cNvPr>
            <p:cNvSpPr>
              <a:spLocks/>
            </p:cNvSpPr>
            <p:nvPr/>
          </p:nvSpPr>
          <p:spPr bwMode="auto">
            <a:xfrm>
              <a:off x="1168400" y="2182813"/>
              <a:ext cx="188912" cy="315912"/>
            </a:xfrm>
            <a:custGeom>
              <a:avLst/>
              <a:gdLst>
                <a:gd name="T0" fmla="*/ 90 w 119"/>
                <a:gd name="T1" fmla="*/ 80 h 199"/>
                <a:gd name="T2" fmla="*/ 119 w 119"/>
                <a:gd name="T3" fmla="*/ 199 h 199"/>
                <a:gd name="T4" fmla="*/ 0 w 119"/>
                <a:gd name="T5" fmla="*/ 0 h 199"/>
                <a:gd name="T6" fmla="*/ 90 w 119"/>
                <a:gd name="T7" fmla="*/ 80 h 199"/>
              </a:gdLst>
              <a:ahLst/>
              <a:cxnLst>
                <a:cxn ang="0">
                  <a:pos x="T0" y="T1"/>
                </a:cxn>
                <a:cxn ang="0">
                  <a:pos x="T2" y="T3"/>
                </a:cxn>
                <a:cxn ang="0">
                  <a:pos x="T4" y="T5"/>
                </a:cxn>
                <a:cxn ang="0">
                  <a:pos x="T6" y="T7"/>
                </a:cxn>
              </a:cxnLst>
              <a:rect l="0" t="0" r="r" b="b"/>
              <a:pathLst>
                <a:path w="119" h="199">
                  <a:moveTo>
                    <a:pt x="90" y="80"/>
                  </a:moveTo>
                  <a:lnTo>
                    <a:pt x="119" y="199"/>
                  </a:lnTo>
                  <a:lnTo>
                    <a:pt x="0" y="0"/>
                  </a:lnTo>
                  <a:lnTo>
                    <a:pt x="90" y="80"/>
                  </a:lnTo>
                  <a:close/>
                </a:path>
              </a:pathLst>
            </a:custGeom>
            <a:solidFill>
              <a:srgbClr val="0F5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14" name="Freeform 6">
              <a:extLst>
                <a:ext uri="{FF2B5EF4-FFF2-40B4-BE49-F238E27FC236}">
                  <a16:creationId xmlns:a16="http://schemas.microsoft.com/office/drawing/2014/main" id="{8FD8FB81-9AFE-AD4A-8D03-7480065637B6}"/>
                </a:ext>
              </a:extLst>
            </p:cNvPr>
            <p:cNvSpPr>
              <a:spLocks/>
            </p:cNvSpPr>
            <p:nvPr/>
          </p:nvSpPr>
          <p:spPr bwMode="auto">
            <a:xfrm>
              <a:off x="806450" y="163513"/>
              <a:ext cx="217487" cy="307975"/>
            </a:xfrm>
            <a:custGeom>
              <a:avLst/>
              <a:gdLst>
                <a:gd name="T0" fmla="*/ 58 w 58"/>
                <a:gd name="T1" fmla="*/ 48 h 82"/>
                <a:gd name="T2" fmla="*/ 44 w 58"/>
                <a:gd name="T3" fmla="*/ 70 h 82"/>
                <a:gd name="T4" fmla="*/ 0 w 58"/>
                <a:gd name="T5" fmla="*/ 82 h 82"/>
                <a:gd name="T6" fmla="*/ 10 w 58"/>
                <a:gd name="T7" fmla="*/ 0 h 82"/>
                <a:gd name="T8" fmla="*/ 58 w 58"/>
                <a:gd name="T9" fmla="*/ 48 h 82"/>
              </a:gdLst>
              <a:ahLst/>
              <a:cxnLst>
                <a:cxn ang="0">
                  <a:pos x="T0" y="T1"/>
                </a:cxn>
                <a:cxn ang="0">
                  <a:pos x="T2" y="T3"/>
                </a:cxn>
                <a:cxn ang="0">
                  <a:pos x="T4" y="T5"/>
                </a:cxn>
                <a:cxn ang="0">
                  <a:pos x="T6" y="T7"/>
                </a:cxn>
                <a:cxn ang="0">
                  <a:pos x="T8" y="T9"/>
                </a:cxn>
              </a:cxnLst>
              <a:rect l="0" t="0" r="r" b="b"/>
              <a:pathLst>
                <a:path w="58" h="82">
                  <a:moveTo>
                    <a:pt x="58" y="48"/>
                  </a:moveTo>
                  <a:cubicBezTo>
                    <a:pt x="44" y="70"/>
                    <a:pt x="44" y="70"/>
                    <a:pt x="44" y="70"/>
                  </a:cubicBezTo>
                  <a:cubicBezTo>
                    <a:pt x="0" y="82"/>
                    <a:pt x="0" y="82"/>
                    <a:pt x="0" y="82"/>
                  </a:cubicBezTo>
                  <a:cubicBezTo>
                    <a:pt x="10" y="0"/>
                    <a:pt x="10" y="0"/>
                    <a:pt x="10" y="0"/>
                  </a:cubicBezTo>
                  <a:cubicBezTo>
                    <a:pt x="30" y="26"/>
                    <a:pt x="58" y="48"/>
                    <a:pt x="58" y="48"/>
                  </a:cubicBezTo>
                  <a:close/>
                </a:path>
              </a:pathLst>
            </a:custGeom>
            <a:solidFill>
              <a:srgbClr val="6CC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15" name="Freeform 7">
              <a:extLst>
                <a:ext uri="{FF2B5EF4-FFF2-40B4-BE49-F238E27FC236}">
                  <a16:creationId xmlns:a16="http://schemas.microsoft.com/office/drawing/2014/main" id="{98BEA73E-D83E-7447-B815-C6D18DCF2D8D}"/>
                </a:ext>
              </a:extLst>
            </p:cNvPr>
            <p:cNvSpPr>
              <a:spLocks/>
            </p:cNvSpPr>
            <p:nvPr/>
          </p:nvSpPr>
          <p:spPr bwMode="auto">
            <a:xfrm>
              <a:off x="806450" y="427038"/>
              <a:ext cx="452437" cy="474662"/>
            </a:xfrm>
            <a:custGeom>
              <a:avLst/>
              <a:gdLst>
                <a:gd name="T0" fmla="*/ 285 w 285"/>
                <a:gd name="T1" fmla="*/ 237 h 299"/>
                <a:gd name="T2" fmla="*/ 178 w 285"/>
                <a:gd name="T3" fmla="*/ 214 h 299"/>
                <a:gd name="T4" fmla="*/ 59 w 285"/>
                <a:gd name="T5" fmla="*/ 299 h 299"/>
                <a:gd name="T6" fmla="*/ 0 w 285"/>
                <a:gd name="T7" fmla="*/ 263 h 299"/>
                <a:gd name="T8" fmla="*/ 0 w 285"/>
                <a:gd name="T9" fmla="*/ 28 h 299"/>
                <a:gd name="T10" fmla="*/ 104 w 285"/>
                <a:gd name="T11" fmla="*/ 0 h 299"/>
                <a:gd name="T12" fmla="*/ 185 w 285"/>
                <a:gd name="T13" fmla="*/ 47 h 299"/>
                <a:gd name="T14" fmla="*/ 190 w 285"/>
                <a:gd name="T15" fmla="*/ 147 h 299"/>
                <a:gd name="T16" fmla="*/ 285 w 285"/>
                <a:gd name="T17" fmla="*/ 23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99">
                  <a:moveTo>
                    <a:pt x="285" y="237"/>
                  </a:moveTo>
                  <a:lnTo>
                    <a:pt x="178" y="214"/>
                  </a:lnTo>
                  <a:lnTo>
                    <a:pt x="59" y="299"/>
                  </a:lnTo>
                  <a:lnTo>
                    <a:pt x="0" y="263"/>
                  </a:lnTo>
                  <a:lnTo>
                    <a:pt x="0" y="28"/>
                  </a:lnTo>
                  <a:lnTo>
                    <a:pt x="104" y="0"/>
                  </a:lnTo>
                  <a:lnTo>
                    <a:pt x="185" y="47"/>
                  </a:lnTo>
                  <a:lnTo>
                    <a:pt x="190" y="147"/>
                  </a:lnTo>
                  <a:lnTo>
                    <a:pt x="285" y="237"/>
                  </a:lnTo>
                  <a:close/>
                </a:path>
              </a:pathLst>
            </a:custGeom>
            <a:solidFill>
              <a:srgbClr val="6CC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16" name="Freeform 8">
              <a:extLst>
                <a:ext uri="{FF2B5EF4-FFF2-40B4-BE49-F238E27FC236}">
                  <a16:creationId xmlns:a16="http://schemas.microsoft.com/office/drawing/2014/main" id="{1761D9FF-7E1A-4E4C-8A12-C9932D851BD7}"/>
                </a:ext>
              </a:extLst>
            </p:cNvPr>
            <p:cNvSpPr>
              <a:spLocks/>
            </p:cNvSpPr>
            <p:nvPr/>
          </p:nvSpPr>
          <p:spPr bwMode="auto">
            <a:xfrm>
              <a:off x="763588" y="766763"/>
              <a:ext cx="509587" cy="549275"/>
            </a:xfrm>
            <a:custGeom>
              <a:avLst/>
              <a:gdLst>
                <a:gd name="T0" fmla="*/ 312 w 321"/>
                <a:gd name="T1" fmla="*/ 23 h 346"/>
                <a:gd name="T2" fmla="*/ 321 w 321"/>
                <a:gd name="T3" fmla="*/ 151 h 346"/>
                <a:gd name="T4" fmla="*/ 210 w 321"/>
                <a:gd name="T5" fmla="*/ 334 h 346"/>
                <a:gd name="T6" fmla="*/ 207 w 321"/>
                <a:gd name="T7" fmla="*/ 346 h 346"/>
                <a:gd name="T8" fmla="*/ 0 w 321"/>
                <a:gd name="T9" fmla="*/ 275 h 346"/>
                <a:gd name="T10" fmla="*/ 86 w 321"/>
                <a:gd name="T11" fmla="*/ 85 h 346"/>
                <a:gd name="T12" fmla="*/ 205 w 321"/>
                <a:gd name="T13" fmla="*/ 0 h 346"/>
                <a:gd name="T14" fmla="*/ 312 w 321"/>
                <a:gd name="T15" fmla="*/ 23 h 3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1" h="346">
                  <a:moveTo>
                    <a:pt x="312" y="23"/>
                  </a:moveTo>
                  <a:lnTo>
                    <a:pt x="321" y="151"/>
                  </a:lnTo>
                  <a:lnTo>
                    <a:pt x="210" y="334"/>
                  </a:lnTo>
                  <a:lnTo>
                    <a:pt x="207" y="346"/>
                  </a:lnTo>
                  <a:lnTo>
                    <a:pt x="0" y="275"/>
                  </a:lnTo>
                  <a:lnTo>
                    <a:pt x="86" y="85"/>
                  </a:lnTo>
                  <a:lnTo>
                    <a:pt x="205" y="0"/>
                  </a:lnTo>
                  <a:lnTo>
                    <a:pt x="312" y="23"/>
                  </a:lnTo>
                  <a:close/>
                </a:path>
              </a:pathLst>
            </a:custGeom>
            <a:solidFill>
              <a:srgbClr val="6CC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17" name="Freeform 9">
              <a:extLst>
                <a:ext uri="{FF2B5EF4-FFF2-40B4-BE49-F238E27FC236}">
                  <a16:creationId xmlns:a16="http://schemas.microsoft.com/office/drawing/2014/main" id="{91EA697B-AE67-C249-900D-2A76DD9A0A46}"/>
                </a:ext>
              </a:extLst>
            </p:cNvPr>
            <p:cNvSpPr>
              <a:spLocks/>
            </p:cNvSpPr>
            <p:nvPr/>
          </p:nvSpPr>
          <p:spPr bwMode="auto">
            <a:xfrm>
              <a:off x="1092200" y="1006475"/>
              <a:ext cx="369887" cy="309562"/>
            </a:xfrm>
            <a:custGeom>
              <a:avLst/>
              <a:gdLst>
                <a:gd name="T0" fmla="*/ 233 w 233"/>
                <a:gd name="T1" fmla="*/ 29 h 195"/>
                <a:gd name="T2" fmla="*/ 228 w 233"/>
                <a:gd name="T3" fmla="*/ 152 h 195"/>
                <a:gd name="T4" fmla="*/ 3 w 233"/>
                <a:gd name="T5" fmla="*/ 195 h 195"/>
                <a:gd name="T6" fmla="*/ 0 w 233"/>
                <a:gd name="T7" fmla="*/ 195 h 195"/>
                <a:gd name="T8" fmla="*/ 3 w 233"/>
                <a:gd name="T9" fmla="*/ 183 h 195"/>
                <a:gd name="T10" fmla="*/ 114 w 233"/>
                <a:gd name="T11" fmla="*/ 0 h 195"/>
                <a:gd name="T12" fmla="*/ 233 w 233"/>
                <a:gd name="T13" fmla="*/ 29 h 195"/>
              </a:gdLst>
              <a:ahLst/>
              <a:cxnLst>
                <a:cxn ang="0">
                  <a:pos x="T0" y="T1"/>
                </a:cxn>
                <a:cxn ang="0">
                  <a:pos x="T2" y="T3"/>
                </a:cxn>
                <a:cxn ang="0">
                  <a:pos x="T4" y="T5"/>
                </a:cxn>
                <a:cxn ang="0">
                  <a:pos x="T6" y="T7"/>
                </a:cxn>
                <a:cxn ang="0">
                  <a:pos x="T8" y="T9"/>
                </a:cxn>
                <a:cxn ang="0">
                  <a:pos x="T10" y="T11"/>
                </a:cxn>
                <a:cxn ang="0">
                  <a:pos x="T12" y="T13"/>
                </a:cxn>
              </a:cxnLst>
              <a:rect l="0" t="0" r="r" b="b"/>
              <a:pathLst>
                <a:path w="233" h="195">
                  <a:moveTo>
                    <a:pt x="233" y="29"/>
                  </a:moveTo>
                  <a:lnTo>
                    <a:pt x="228" y="152"/>
                  </a:lnTo>
                  <a:lnTo>
                    <a:pt x="3" y="195"/>
                  </a:lnTo>
                  <a:lnTo>
                    <a:pt x="0" y="195"/>
                  </a:lnTo>
                  <a:lnTo>
                    <a:pt x="3" y="183"/>
                  </a:lnTo>
                  <a:lnTo>
                    <a:pt x="114" y="0"/>
                  </a:lnTo>
                  <a:lnTo>
                    <a:pt x="233" y="29"/>
                  </a:lnTo>
                  <a:close/>
                </a:path>
              </a:pathLst>
            </a:custGeom>
            <a:solidFill>
              <a:srgbClr val="6CC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18" name="Freeform 10">
              <a:extLst>
                <a:ext uri="{FF2B5EF4-FFF2-40B4-BE49-F238E27FC236}">
                  <a16:creationId xmlns:a16="http://schemas.microsoft.com/office/drawing/2014/main" id="{7FDC6714-4ED0-624F-9878-90AD8DAD9992}"/>
                </a:ext>
              </a:extLst>
            </p:cNvPr>
            <p:cNvSpPr>
              <a:spLocks/>
            </p:cNvSpPr>
            <p:nvPr/>
          </p:nvSpPr>
          <p:spPr bwMode="auto">
            <a:xfrm>
              <a:off x="1096963" y="1247775"/>
              <a:ext cx="501650" cy="520700"/>
            </a:xfrm>
            <a:custGeom>
              <a:avLst/>
              <a:gdLst>
                <a:gd name="T0" fmla="*/ 316 w 316"/>
                <a:gd name="T1" fmla="*/ 81 h 328"/>
                <a:gd name="T2" fmla="*/ 164 w 316"/>
                <a:gd name="T3" fmla="*/ 328 h 328"/>
                <a:gd name="T4" fmla="*/ 40 w 316"/>
                <a:gd name="T5" fmla="*/ 178 h 328"/>
                <a:gd name="T6" fmla="*/ 0 w 316"/>
                <a:gd name="T7" fmla="*/ 43 h 328"/>
                <a:gd name="T8" fmla="*/ 225 w 316"/>
                <a:gd name="T9" fmla="*/ 0 h 328"/>
                <a:gd name="T10" fmla="*/ 316 w 316"/>
                <a:gd name="T11" fmla="*/ 81 h 328"/>
              </a:gdLst>
              <a:ahLst/>
              <a:cxnLst>
                <a:cxn ang="0">
                  <a:pos x="T0" y="T1"/>
                </a:cxn>
                <a:cxn ang="0">
                  <a:pos x="T2" y="T3"/>
                </a:cxn>
                <a:cxn ang="0">
                  <a:pos x="T4" y="T5"/>
                </a:cxn>
                <a:cxn ang="0">
                  <a:pos x="T6" y="T7"/>
                </a:cxn>
                <a:cxn ang="0">
                  <a:pos x="T8" y="T9"/>
                </a:cxn>
                <a:cxn ang="0">
                  <a:pos x="T10" y="T11"/>
                </a:cxn>
              </a:cxnLst>
              <a:rect l="0" t="0" r="r" b="b"/>
              <a:pathLst>
                <a:path w="316" h="328">
                  <a:moveTo>
                    <a:pt x="316" y="81"/>
                  </a:moveTo>
                  <a:lnTo>
                    <a:pt x="164" y="328"/>
                  </a:lnTo>
                  <a:lnTo>
                    <a:pt x="40" y="178"/>
                  </a:lnTo>
                  <a:lnTo>
                    <a:pt x="0" y="43"/>
                  </a:lnTo>
                  <a:lnTo>
                    <a:pt x="225" y="0"/>
                  </a:lnTo>
                  <a:lnTo>
                    <a:pt x="316" y="81"/>
                  </a:lnTo>
                  <a:close/>
                </a:path>
              </a:pathLst>
            </a:custGeom>
            <a:solidFill>
              <a:srgbClr val="6CC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19" name="Freeform 11">
              <a:extLst>
                <a:ext uri="{FF2B5EF4-FFF2-40B4-BE49-F238E27FC236}">
                  <a16:creationId xmlns:a16="http://schemas.microsoft.com/office/drawing/2014/main" id="{2DC6D5E0-E6EA-984C-954B-D6E498F00A4B}"/>
                </a:ext>
              </a:extLst>
            </p:cNvPr>
            <p:cNvSpPr>
              <a:spLocks/>
            </p:cNvSpPr>
            <p:nvPr/>
          </p:nvSpPr>
          <p:spPr bwMode="auto">
            <a:xfrm>
              <a:off x="946150" y="1530350"/>
              <a:ext cx="411162" cy="652462"/>
            </a:xfrm>
            <a:custGeom>
              <a:avLst/>
              <a:gdLst>
                <a:gd name="T0" fmla="*/ 135 w 259"/>
                <a:gd name="T1" fmla="*/ 0 h 411"/>
                <a:gd name="T2" fmla="*/ 259 w 259"/>
                <a:gd name="T3" fmla="*/ 150 h 411"/>
                <a:gd name="T4" fmla="*/ 140 w 259"/>
                <a:gd name="T5" fmla="*/ 411 h 411"/>
                <a:gd name="T6" fmla="*/ 135 w 259"/>
                <a:gd name="T7" fmla="*/ 401 h 411"/>
                <a:gd name="T8" fmla="*/ 0 w 259"/>
                <a:gd name="T9" fmla="*/ 176 h 411"/>
                <a:gd name="T10" fmla="*/ 135 w 259"/>
                <a:gd name="T11" fmla="*/ 0 h 411"/>
              </a:gdLst>
              <a:ahLst/>
              <a:cxnLst>
                <a:cxn ang="0">
                  <a:pos x="T0" y="T1"/>
                </a:cxn>
                <a:cxn ang="0">
                  <a:pos x="T2" y="T3"/>
                </a:cxn>
                <a:cxn ang="0">
                  <a:pos x="T4" y="T5"/>
                </a:cxn>
                <a:cxn ang="0">
                  <a:pos x="T6" y="T7"/>
                </a:cxn>
                <a:cxn ang="0">
                  <a:pos x="T8" y="T9"/>
                </a:cxn>
                <a:cxn ang="0">
                  <a:pos x="T10" y="T11"/>
                </a:cxn>
              </a:cxnLst>
              <a:rect l="0" t="0" r="r" b="b"/>
              <a:pathLst>
                <a:path w="259" h="411">
                  <a:moveTo>
                    <a:pt x="135" y="0"/>
                  </a:moveTo>
                  <a:lnTo>
                    <a:pt x="259" y="150"/>
                  </a:lnTo>
                  <a:lnTo>
                    <a:pt x="140" y="411"/>
                  </a:lnTo>
                  <a:lnTo>
                    <a:pt x="135" y="401"/>
                  </a:lnTo>
                  <a:lnTo>
                    <a:pt x="0" y="176"/>
                  </a:lnTo>
                  <a:lnTo>
                    <a:pt x="135" y="0"/>
                  </a:lnTo>
                  <a:close/>
                </a:path>
              </a:pathLst>
            </a:custGeom>
            <a:solidFill>
              <a:srgbClr val="6CC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20" name="Freeform 12">
              <a:extLst>
                <a:ext uri="{FF2B5EF4-FFF2-40B4-BE49-F238E27FC236}">
                  <a16:creationId xmlns:a16="http://schemas.microsoft.com/office/drawing/2014/main" id="{2C6D067D-56C7-3F48-A01A-C12F53A6F11E}"/>
                </a:ext>
              </a:extLst>
            </p:cNvPr>
            <p:cNvSpPr>
              <a:spLocks/>
            </p:cNvSpPr>
            <p:nvPr/>
          </p:nvSpPr>
          <p:spPr bwMode="auto">
            <a:xfrm>
              <a:off x="1168400" y="1768475"/>
              <a:ext cx="255587" cy="541337"/>
            </a:xfrm>
            <a:custGeom>
              <a:avLst/>
              <a:gdLst>
                <a:gd name="T0" fmla="*/ 161 w 161"/>
                <a:gd name="T1" fmla="*/ 75 h 341"/>
                <a:gd name="T2" fmla="*/ 161 w 161"/>
                <a:gd name="T3" fmla="*/ 261 h 341"/>
                <a:gd name="T4" fmla="*/ 90 w 161"/>
                <a:gd name="T5" fmla="*/ 341 h 341"/>
                <a:gd name="T6" fmla="*/ 0 w 161"/>
                <a:gd name="T7" fmla="*/ 261 h 341"/>
                <a:gd name="T8" fmla="*/ 0 w 161"/>
                <a:gd name="T9" fmla="*/ 261 h 341"/>
                <a:gd name="T10" fmla="*/ 119 w 161"/>
                <a:gd name="T11" fmla="*/ 0 h 341"/>
                <a:gd name="T12" fmla="*/ 161 w 161"/>
                <a:gd name="T13" fmla="*/ 75 h 341"/>
              </a:gdLst>
              <a:ahLst/>
              <a:cxnLst>
                <a:cxn ang="0">
                  <a:pos x="T0" y="T1"/>
                </a:cxn>
                <a:cxn ang="0">
                  <a:pos x="T2" y="T3"/>
                </a:cxn>
                <a:cxn ang="0">
                  <a:pos x="T4" y="T5"/>
                </a:cxn>
                <a:cxn ang="0">
                  <a:pos x="T6" y="T7"/>
                </a:cxn>
                <a:cxn ang="0">
                  <a:pos x="T8" y="T9"/>
                </a:cxn>
                <a:cxn ang="0">
                  <a:pos x="T10" y="T11"/>
                </a:cxn>
                <a:cxn ang="0">
                  <a:pos x="T12" y="T13"/>
                </a:cxn>
              </a:cxnLst>
              <a:rect l="0" t="0" r="r" b="b"/>
              <a:pathLst>
                <a:path w="161" h="341">
                  <a:moveTo>
                    <a:pt x="161" y="75"/>
                  </a:moveTo>
                  <a:lnTo>
                    <a:pt x="161" y="261"/>
                  </a:lnTo>
                  <a:lnTo>
                    <a:pt x="90" y="341"/>
                  </a:lnTo>
                  <a:lnTo>
                    <a:pt x="0" y="261"/>
                  </a:lnTo>
                  <a:lnTo>
                    <a:pt x="0" y="261"/>
                  </a:lnTo>
                  <a:lnTo>
                    <a:pt x="119" y="0"/>
                  </a:lnTo>
                  <a:lnTo>
                    <a:pt x="161" y="75"/>
                  </a:lnTo>
                  <a:close/>
                </a:path>
              </a:pathLst>
            </a:custGeom>
            <a:solidFill>
              <a:srgbClr val="6CC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21" name="Freeform 13">
              <a:extLst>
                <a:ext uri="{FF2B5EF4-FFF2-40B4-BE49-F238E27FC236}">
                  <a16:creationId xmlns:a16="http://schemas.microsoft.com/office/drawing/2014/main" id="{ED86C823-F791-A247-9282-BB957B5402BF}"/>
                </a:ext>
              </a:extLst>
            </p:cNvPr>
            <p:cNvSpPr>
              <a:spLocks/>
            </p:cNvSpPr>
            <p:nvPr/>
          </p:nvSpPr>
          <p:spPr bwMode="auto">
            <a:xfrm>
              <a:off x="708025" y="2166938"/>
              <a:ext cx="649287" cy="573087"/>
            </a:xfrm>
            <a:custGeom>
              <a:avLst/>
              <a:gdLst>
                <a:gd name="T0" fmla="*/ 290 w 409"/>
                <a:gd name="T1" fmla="*/ 10 h 361"/>
                <a:gd name="T2" fmla="*/ 409 w 409"/>
                <a:gd name="T3" fmla="*/ 209 h 361"/>
                <a:gd name="T4" fmla="*/ 299 w 409"/>
                <a:gd name="T5" fmla="*/ 361 h 361"/>
                <a:gd name="T6" fmla="*/ 0 w 409"/>
                <a:gd name="T7" fmla="*/ 157 h 361"/>
                <a:gd name="T8" fmla="*/ 285 w 409"/>
                <a:gd name="T9" fmla="*/ 0 h 361"/>
                <a:gd name="T10" fmla="*/ 290 w 409"/>
                <a:gd name="T11" fmla="*/ 10 h 361"/>
                <a:gd name="T12" fmla="*/ 290 w 409"/>
                <a:gd name="T13" fmla="*/ 10 h 361"/>
              </a:gdLst>
              <a:ahLst/>
              <a:cxnLst>
                <a:cxn ang="0">
                  <a:pos x="T0" y="T1"/>
                </a:cxn>
                <a:cxn ang="0">
                  <a:pos x="T2" y="T3"/>
                </a:cxn>
                <a:cxn ang="0">
                  <a:pos x="T4" y="T5"/>
                </a:cxn>
                <a:cxn ang="0">
                  <a:pos x="T6" y="T7"/>
                </a:cxn>
                <a:cxn ang="0">
                  <a:pos x="T8" y="T9"/>
                </a:cxn>
                <a:cxn ang="0">
                  <a:pos x="T10" y="T11"/>
                </a:cxn>
                <a:cxn ang="0">
                  <a:pos x="T12" y="T13"/>
                </a:cxn>
              </a:cxnLst>
              <a:rect l="0" t="0" r="r" b="b"/>
              <a:pathLst>
                <a:path w="409" h="361">
                  <a:moveTo>
                    <a:pt x="290" y="10"/>
                  </a:moveTo>
                  <a:lnTo>
                    <a:pt x="409" y="209"/>
                  </a:lnTo>
                  <a:lnTo>
                    <a:pt x="299" y="361"/>
                  </a:lnTo>
                  <a:lnTo>
                    <a:pt x="0" y="157"/>
                  </a:lnTo>
                  <a:lnTo>
                    <a:pt x="285" y="0"/>
                  </a:lnTo>
                  <a:lnTo>
                    <a:pt x="290" y="10"/>
                  </a:lnTo>
                  <a:lnTo>
                    <a:pt x="290" y="10"/>
                  </a:lnTo>
                  <a:close/>
                </a:path>
              </a:pathLst>
            </a:custGeom>
            <a:solidFill>
              <a:srgbClr val="6CC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22" name="Freeform 14">
              <a:extLst>
                <a:ext uri="{FF2B5EF4-FFF2-40B4-BE49-F238E27FC236}">
                  <a16:creationId xmlns:a16="http://schemas.microsoft.com/office/drawing/2014/main" id="{DA1184BB-0386-C64A-98D8-C85911D07339}"/>
                </a:ext>
              </a:extLst>
            </p:cNvPr>
            <p:cNvSpPr>
              <a:spLocks/>
            </p:cNvSpPr>
            <p:nvPr/>
          </p:nvSpPr>
          <p:spPr bwMode="auto">
            <a:xfrm>
              <a:off x="631825" y="20638"/>
              <a:ext cx="211137" cy="255587"/>
            </a:xfrm>
            <a:custGeom>
              <a:avLst/>
              <a:gdLst>
                <a:gd name="T0" fmla="*/ 56 w 56"/>
                <a:gd name="T1" fmla="*/ 38 h 68"/>
                <a:gd name="T2" fmla="*/ 0 w 56"/>
                <a:gd name="T3" fmla="*/ 68 h 68"/>
                <a:gd name="T4" fmla="*/ 38 w 56"/>
                <a:gd name="T5" fmla="*/ 0 h 68"/>
                <a:gd name="T6" fmla="*/ 56 w 56"/>
                <a:gd name="T7" fmla="*/ 38 h 68"/>
              </a:gdLst>
              <a:ahLst/>
              <a:cxnLst>
                <a:cxn ang="0">
                  <a:pos x="T0" y="T1"/>
                </a:cxn>
                <a:cxn ang="0">
                  <a:pos x="T2" y="T3"/>
                </a:cxn>
                <a:cxn ang="0">
                  <a:pos x="T4" y="T5"/>
                </a:cxn>
                <a:cxn ang="0">
                  <a:pos x="T6" y="T7"/>
                </a:cxn>
              </a:cxnLst>
              <a:rect l="0" t="0" r="r" b="b"/>
              <a:pathLst>
                <a:path w="56" h="68">
                  <a:moveTo>
                    <a:pt x="56" y="38"/>
                  </a:moveTo>
                  <a:cubicBezTo>
                    <a:pt x="0" y="68"/>
                    <a:pt x="0" y="68"/>
                    <a:pt x="0" y="68"/>
                  </a:cubicBezTo>
                  <a:cubicBezTo>
                    <a:pt x="38" y="0"/>
                    <a:pt x="38" y="0"/>
                    <a:pt x="38" y="0"/>
                  </a:cubicBezTo>
                  <a:cubicBezTo>
                    <a:pt x="39" y="12"/>
                    <a:pt x="47" y="26"/>
                    <a:pt x="56" y="38"/>
                  </a:cubicBezTo>
                  <a:close/>
                </a:path>
              </a:pathLst>
            </a:custGeom>
            <a:solidFill>
              <a:srgbClr val="1573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23" name="Freeform 15">
              <a:extLst>
                <a:ext uri="{FF2B5EF4-FFF2-40B4-BE49-F238E27FC236}">
                  <a16:creationId xmlns:a16="http://schemas.microsoft.com/office/drawing/2014/main" id="{5F31AD5F-B8D1-C244-A7A8-78FAA59B01E5}"/>
                </a:ext>
              </a:extLst>
            </p:cNvPr>
            <p:cNvSpPr>
              <a:spLocks/>
            </p:cNvSpPr>
            <p:nvPr/>
          </p:nvSpPr>
          <p:spPr bwMode="auto">
            <a:xfrm>
              <a:off x="442913" y="2416175"/>
              <a:ext cx="739775" cy="384175"/>
            </a:xfrm>
            <a:custGeom>
              <a:avLst/>
              <a:gdLst>
                <a:gd name="T0" fmla="*/ 466 w 466"/>
                <a:gd name="T1" fmla="*/ 204 h 242"/>
                <a:gd name="T2" fmla="*/ 152 w 466"/>
                <a:gd name="T3" fmla="*/ 242 h 242"/>
                <a:gd name="T4" fmla="*/ 5 w 466"/>
                <a:gd name="T5" fmla="*/ 95 h 242"/>
                <a:gd name="T6" fmla="*/ 0 w 466"/>
                <a:gd name="T7" fmla="*/ 92 h 242"/>
                <a:gd name="T8" fmla="*/ 167 w 466"/>
                <a:gd name="T9" fmla="*/ 0 h 242"/>
                <a:gd name="T10" fmla="*/ 466 w 466"/>
                <a:gd name="T11" fmla="*/ 204 h 242"/>
              </a:gdLst>
              <a:ahLst/>
              <a:cxnLst>
                <a:cxn ang="0">
                  <a:pos x="T0" y="T1"/>
                </a:cxn>
                <a:cxn ang="0">
                  <a:pos x="T2" y="T3"/>
                </a:cxn>
                <a:cxn ang="0">
                  <a:pos x="T4" y="T5"/>
                </a:cxn>
                <a:cxn ang="0">
                  <a:pos x="T6" y="T7"/>
                </a:cxn>
                <a:cxn ang="0">
                  <a:pos x="T8" y="T9"/>
                </a:cxn>
                <a:cxn ang="0">
                  <a:pos x="T10" y="T11"/>
                </a:cxn>
              </a:cxnLst>
              <a:rect l="0" t="0" r="r" b="b"/>
              <a:pathLst>
                <a:path w="466" h="242">
                  <a:moveTo>
                    <a:pt x="466" y="204"/>
                  </a:moveTo>
                  <a:lnTo>
                    <a:pt x="152" y="242"/>
                  </a:lnTo>
                  <a:lnTo>
                    <a:pt x="5" y="95"/>
                  </a:lnTo>
                  <a:lnTo>
                    <a:pt x="0" y="92"/>
                  </a:lnTo>
                  <a:lnTo>
                    <a:pt x="167" y="0"/>
                  </a:lnTo>
                  <a:lnTo>
                    <a:pt x="466" y="204"/>
                  </a:lnTo>
                  <a:close/>
                </a:path>
              </a:pathLst>
            </a:custGeom>
            <a:solidFill>
              <a:srgbClr val="0F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24" name="Freeform 16">
              <a:extLst>
                <a:ext uri="{FF2B5EF4-FFF2-40B4-BE49-F238E27FC236}">
                  <a16:creationId xmlns:a16="http://schemas.microsoft.com/office/drawing/2014/main" id="{9BB6C8FB-9AE7-7A4E-99A7-DDA36BE5033B}"/>
                </a:ext>
              </a:extLst>
            </p:cNvPr>
            <p:cNvSpPr>
              <a:spLocks/>
            </p:cNvSpPr>
            <p:nvPr/>
          </p:nvSpPr>
          <p:spPr bwMode="auto">
            <a:xfrm>
              <a:off x="420688" y="1203325"/>
              <a:ext cx="739775" cy="606425"/>
            </a:xfrm>
            <a:custGeom>
              <a:avLst/>
              <a:gdLst>
                <a:gd name="T0" fmla="*/ 426 w 466"/>
                <a:gd name="T1" fmla="*/ 71 h 382"/>
                <a:gd name="T2" fmla="*/ 466 w 466"/>
                <a:gd name="T3" fmla="*/ 206 h 382"/>
                <a:gd name="T4" fmla="*/ 331 w 466"/>
                <a:gd name="T5" fmla="*/ 382 h 382"/>
                <a:gd name="T6" fmla="*/ 48 w 466"/>
                <a:gd name="T7" fmla="*/ 367 h 382"/>
                <a:gd name="T8" fmla="*/ 0 w 466"/>
                <a:gd name="T9" fmla="*/ 175 h 382"/>
                <a:gd name="T10" fmla="*/ 216 w 466"/>
                <a:gd name="T11" fmla="*/ 0 h 382"/>
                <a:gd name="T12" fmla="*/ 423 w 466"/>
                <a:gd name="T13" fmla="*/ 71 h 382"/>
                <a:gd name="T14" fmla="*/ 426 w 466"/>
                <a:gd name="T15" fmla="*/ 71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382">
                  <a:moveTo>
                    <a:pt x="426" y="71"/>
                  </a:moveTo>
                  <a:lnTo>
                    <a:pt x="466" y="206"/>
                  </a:lnTo>
                  <a:lnTo>
                    <a:pt x="331" y="382"/>
                  </a:lnTo>
                  <a:lnTo>
                    <a:pt x="48" y="367"/>
                  </a:lnTo>
                  <a:lnTo>
                    <a:pt x="0" y="175"/>
                  </a:lnTo>
                  <a:lnTo>
                    <a:pt x="216" y="0"/>
                  </a:lnTo>
                  <a:lnTo>
                    <a:pt x="423" y="71"/>
                  </a:lnTo>
                  <a:lnTo>
                    <a:pt x="426" y="71"/>
                  </a:lnTo>
                  <a:close/>
                </a:path>
              </a:pathLst>
            </a:custGeom>
            <a:solidFill>
              <a:srgbClr val="0F5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25" name="Freeform 17">
              <a:extLst>
                <a:ext uri="{FF2B5EF4-FFF2-40B4-BE49-F238E27FC236}">
                  <a16:creationId xmlns:a16="http://schemas.microsoft.com/office/drawing/2014/main" id="{021D4C0A-F211-6A46-9C51-375777584F3E}"/>
                </a:ext>
              </a:extLst>
            </p:cNvPr>
            <p:cNvSpPr>
              <a:spLocks/>
            </p:cNvSpPr>
            <p:nvPr/>
          </p:nvSpPr>
          <p:spPr bwMode="auto">
            <a:xfrm>
              <a:off x="179388" y="1785938"/>
              <a:ext cx="981075" cy="630237"/>
            </a:xfrm>
            <a:custGeom>
              <a:avLst/>
              <a:gdLst>
                <a:gd name="T0" fmla="*/ 618 w 618"/>
                <a:gd name="T1" fmla="*/ 240 h 397"/>
                <a:gd name="T2" fmla="*/ 333 w 618"/>
                <a:gd name="T3" fmla="*/ 397 h 397"/>
                <a:gd name="T4" fmla="*/ 0 w 618"/>
                <a:gd name="T5" fmla="*/ 174 h 397"/>
                <a:gd name="T6" fmla="*/ 200 w 618"/>
                <a:gd name="T7" fmla="*/ 0 h 397"/>
                <a:gd name="T8" fmla="*/ 483 w 618"/>
                <a:gd name="T9" fmla="*/ 15 h 397"/>
                <a:gd name="T10" fmla="*/ 618 w 618"/>
                <a:gd name="T11" fmla="*/ 240 h 397"/>
              </a:gdLst>
              <a:ahLst/>
              <a:cxnLst>
                <a:cxn ang="0">
                  <a:pos x="T0" y="T1"/>
                </a:cxn>
                <a:cxn ang="0">
                  <a:pos x="T2" y="T3"/>
                </a:cxn>
                <a:cxn ang="0">
                  <a:pos x="T4" y="T5"/>
                </a:cxn>
                <a:cxn ang="0">
                  <a:pos x="T6" y="T7"/>
                </a:cxn>
                <a:cxn ang="0">
                  <a:pos x="T8" y="T9"/>
                </a:cxn>
                <a:cxn ang="0">
                  <a:pos x="T10" y="T11"/>
                </a:cxn>
              </a:cxnLst>
              <a:rect l="0" t="0" r="r" b="b"/>
              <a:pathLst>
                <a:path w="618" h="397">
                  <a:moveTo>
                    <a:pt x="618" y="240"/>
                  </a:moveTo>
                  <a:lnTo>
                    <a:pt x="333" y="397"/>
                  </a:lnTo>
                  <a:lnTo>
                    <a:pt x="0" y="174"/>
                  </a:lnTo>
                  <a:lnTo>
                    <a:pt x="200" y="0"/>
                  </a:lnTo>
                  <a:lnTo>
                    <a:pt x="483" y="15"/>
                  </a:lnTo>
                  <a:lnTo>
                    <a:pt x="618" y="240"/>
                  </a:lnTo>
                  <a:close/>
                </a:path>
              </a:pathLst>
            </a:custGeom>
            <a:solidFill>
              <a:srgbClr val="0F5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26" name="Freeform 18">
              <a:extLst>
                <a:ext uri="{FF2B5EF4-FFF2-40B4-BE49-F238E27FC236}">
                  <a16:creationId xmlns:a16="http://schemas.microsoft.com/office/drawing/2014/main" id="{F7CA3E34-6237-924D-90A9-F470D12E0CCF}"/>
                </a:ext>
              </a:extLst>
            </p:cNvPr>
            <p:cNvSpPr>
              <a:spLocks/>
            </p:cNvSpPr>
            <p:nvPr/>
          </p:nvSpPr>
          <p:spPr bwMode="auto">
            <a:xfrm>
              <a:off x="708025" y="901700"/>
              <a:ext cx="192087" cy="301625"/>
            </a:xfrm>
            <a:custGeom>
              <a:avLst/>
              <a:gdLst>
                <a:gd name="T0" fmla="*/ 121 w 121"/>
                <a:gd name="T1" fmla="*/ 0 h 190"/>
                <a:gd name="T2" fmla="*/ 35 w 121"/>
                <a:gd name="T3" fmla="*/ 190 h 190"/>
                <a:gd name="T4" fmla="*/ 0 w 121"/>
                <a:gd name="T5" fmla="*/ 147 h 190"/>
                <a:gd name="T6" fmla="*/ 121 w 121"/>
                <a:gd name="T7" fmla="*/ 0 h 190"/>
              </a:gdLst>
              <a:ahLst/>
              <a:cxnLst>
                <a:cxn ang="0">
                  <a:pos x="T0" y="T1"/>
                </a:cxn>
                <a:cxn ang="0">
                  <a:pos x="T2" y="T3"/>
                </a:cxn>
                <a:cxn ang="0">
                  <a:pos x="T4" y="T5"/>
                </a:cxn>
                <a:cxn ang="0">
                  <a:pos x="T6" y="T7"/>
                </a:cxn>
              </a:cxnLst>
              <a:rect l="0" t="0" r="r" b="b"/>
              <a:pathLst>
                <a:path w="121" h="190">
                  <a:moveTo>
                    <a:pt x="121" y="0"/>
                  </a:moveTo>
                  <a:lnTo>
                    <a:pt x="35" y="190"/>
                  </a:lnTo>
                  <a:lnTo>
                    <a:pt x="0" y="147"/>
                  </a:lnTo>
                  <a:lnTo>
                    <a:pt x="121" y="0"/>
                  </a:lnTo>
                  <a:close/>
                </a:path>
              </a:pathLst>
            </a:custGeom>
            <a:solidFill>
              <a:srgbClr val="0F5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27" name="Freeform 19">
              <a:extLst>
                <a:ext uri="{FF2B5EF4-FFF2-40B4-BE49-F238E27FC236}">
                  <a16:creationId xmlns:a16="http://schemas.microsoft.com/office/drawing/2014/main" id="{65A33C6F-E895-6545-A5EB-8FD5934EEE98}"/>
                </a:ext>
              </a:extLst>
            </p:cNvPr>
            <p:cNvSpPr>
              <a:spLocks/>
            </p:cNvSpPr>
            <p:nvPr/>
          </p:nvSpPr>
          <p:spPr bwMode="auto">
            <a:xfrm>
              <a:off x="631825" y="844550"/>
              <a:ext cx="268287" cy="290512"/>
            </a:xfrm>
            <a:custGeom>
              <a:avLst/>
              <a:gdLst>
                <a:gd name="T0" fmla="*/ 169 w 169"/>
                <a:gd name="T1" fmla="*/ 36 h 183"/>
                <a:gd name="T2" fmla="*/ 48 w 169"/>
                <a:gd name="T3" fmla="*/ 183 h 183"/>
                <a:gd name="T4" fmla="*/ 0 w 169"/>
                <a:gd name="T5" fmla="*/ 124 h 183"/>
                <a:gd name="T6" fmla="*/ 110 w 169"/>
                <a:gd name="T7" fmla="*/ 0 h 183"/>
                <a:gd name="T8" fmla="*/ 169 w 169"/>
                <a:gd name="T9" fmla="*/ 36 h 183"/>
              </a:gdLst>
              <a:ahLst/>
              <a:cxnLst>
                <a:cxn ang="0">
                  <a:pos x="T0" y="T1"/>
                </a:cxn>
                <a:cxn ang="0">
                  <a:pos x="T2" y="T3"/>
                </a:cxn>
                <a:cxn ang="0">
                  <a:pos x="T4" y="T5"/>
                </a:cxn>
                <a:cxn ang="0">
                  <a:pos x="T6" y="T7"/>
                </a:cxn>
                <a:cxn ang="0">
                  <a:pos x="T8" y="T9"/>
                </a:cxn>
              </a:cxnLst>
              <a:rect l="0" t="0" r="r" b="b"/>
              <a:pathLst>
                <a:path w="169" h="183">
                  <a:moveTo>
                    <a:pt x="169" y="36"/>
                  </a:moveTo>
                  <a:lnTo>
                    <a:pt x="48" y="183"/>
                  </a:lnTo>
                  <a:lnTo>
                    <a:pt x="0" y="124"/>
                  </a:lnTo>
                  <a:lnTo>
                    <a:pt x="110" y="0"/>
                  </a:lnTo>
                  <a:lnTo>
                    <a:pt x="169" y="36"/>
                  </a:lnTo>
                  <a:close/>
                </a:path>
              </a:pathLst>
            </a:custGeom>
            <a:solidFill>
              <a:srgbClr val="0F5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28" name="Freeform 20">
              <a:extLst>
                <a:ext uri="{FF2B5EF4-FFF2-40B4-BE49-F238E27FC236}">
                  <a16:creationId xmlns:a16="http://schemas.microsoft.com/office/drawing/2014/main" id="{AA91B22A-3765-574C-A93E-D593ADCA68F8}"/>
                </a:ext>
              </a:extLst>
            </p:cNvPr>
            <p:cNvSpPr>
              <a:spLocks/>
            </p:cNvSpPr>
            <p:nvPr/>
          </p:nvSpPr>
          <p:spPr bwMode="auto">
            <a:xfrm>
              <a:off x="631825" y="163513"/>
              <a:ext cx="211137" cy="307975"/>
            </a:xfrm>
            <a:custGeom>
              <a:avLst/>
              <a:gdLst>
                <a:gd name="T0" fmla="*/ 133 w 133"/>
                <a:gd name="T1" fmla="*/ 0 h 194"/>
                <a:gd name="T2" fmla="*/ 110 w 133"/>
                <a:gd name="T3" fmla="*/ 194 h 194"/>
                <a:gd name="T4" fmla="*/ 24 w 133"/>
                <a:gd name="T5" fmla="*/ 194 h 194"/>
                <a:gd name="T6" fmla="*/ 0 w 133"/>
                <a:gd name="T7" fmla="*/ 71 h 194"/>
                <a:gd name="T8" fmla="*/ 133 w 133"/>
                <a:gd name="T9" fmla="*/ 0 h 194"/>
              </a:gdLst>
              <a:ahLst/>
              <a:cxnLst>
                <a:cxn ang="0">
                  <a:pos x="T0" y="T1"/>
                </a:cxn>
                <a:cxn ang="0">
                  <a:pos x="T2" y="T3"/>
                </a:cxn>
                <a:cxn ang="0">
                  <a:pos x="T4" y="T5"/>
                </a:cxn>
                <a:cxn ang="0">
                  <a:pos x="T6" y="T7"/>
                </a:cxn>
                <a:cxn ang="0">
                  <a:pos x="T8" y="T9"/>
                </a:cxn>
              </a:cxnLst>
              <a:rect l="0" t="0" r="r" b="b"/>
              <a:pathLst>
                <a:path w="133" h="194">
                  <a:moveTo>
                    <a:pt x="133" y="0"/>
                  </a:moveTo>
                  <a:lnTo>
                    <a:pt x="110" y="194"/>
                  </a:lnTo>
                  <a:lnTo>
                    <a:pt x="24" y="194"/>
                  </a:lnTo>
                  <a:lnTo>
                    <a:pt x="0" y="71"/>
                  </a:lnTo>
                  <a:lnTo>
                    <a:pt x="133" y="0"/>
                  </a:lnTo>
                  <a:close/>
                </a:path>
              </a:pathLst>
            </a:custGeom>
            <a:solidFill>
              <a:srgbClr val="0F5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29" name="Freeform 21">
              <a:extLst>
                <a:ext uri="{FF2B5EF4-FFF2-40B4-BE49-F238E27FC236}">
                  <a16:creationId xmlns:a16="http://schemas.microsoft.com/office/drawing/2014/main" id="{BB1BF057-EE7D-E24E-BC76-F0D399D51B3A}"/>
                </a:ext>
              </a:extLst>
            </p:cNvPr>
            <p:cNvSpPr>
              <a:spLocks/>
            </p:cNvSpPr>
            <p:nvPr/>
          </p:nvSpPr>
          <p:spPr bwMode="auto">
            <a:xfrm>
              <a:off x="593725" y="471488"/>
              <a:ext cx="212725" cy="569912"/>
            </a:xfrm>
            <a:custGeom>
              <a:avLst/>
              <a:gdLst>
                <a:gd name="T0" fmla="*/ 134 w 134"/>
                <a:gd name="T1" fmla="*/ 0 h 359"/>
                <a:gd name="T2" fmla="*/ 134 w 134"/>
                <a:gd name="T3" fmla="*/ 235 h 359"/>
                <a:gd name="T4" fmla="*/ 24 w 134"/>
                <a:gd name="T5" fmla="*/ 359 h 359"/>
                <a:gd name="T6" fmla="*/ 0 w 134"/>
                <a:gd name="T7" fmla="*/ 221 h 359"/>
                <a:gd name="T8" fmla="*/ 0 w 134"/>
                <a:gd name="T9" fmla="*/ 79 h 359"/>
                <a:gd name="T10" fmla="*/ 48 w 134"/>
                <a:gd name="T11" fmla="*/ 0 h 359"/>
                <a:gd name="T12" fmla="*/ 134 w 134"/>
                <a:gd name="T13" fmla="*/ 0 h 359"/>
              </a:gdLst>
              <a:ahLst/>
              <a:cxnLst>
                <a:cxn ang="0">
                  <a:pos x="T0" y="T1"/>
                </a:cxn>
                <a:cxn ang="0">
                  <a:pos x="T2" y="T3"/>
                </a:cxn>
                <a:cxn ang="0">
                  <a:pos x="T4" y="T5"/>
                </a:cxn>
                <a:cxn ang="0">
                  <a:pos x="T6" y="T7"/>
                </a:cxn>
                <a:cxn ang="0">
                  <a:pos x="T8" y="T9"/>
                </a:cxn>
                <a:cxn ang="0">
                  <a:pos x="T10" y="T11"/>
                </a:cxn>
                <a:cxn ang="0">
                  <a:pos x="T12" y="T13"/>
                </a:cxn>
              </a:cxnLst>
              <a:rect l="0" t="0" r="r" b="b"/>
              <a:pathLst>
                <a:path w="134" h="359">
                  <a:moveTo>
                    <a:pt x="134" y="0"/>
                  </a:moveTo>
                  <a:lnTo>
                    <a:pt x="134" y="235"/>
                  </a:lnTo>
                  <a:lnTo>
                    <a:pt x="24" y="359"/>
                  </a:lnTo>
                  <a:lnTo>
                    <a:pt x="0" y="221"/>
                  </a:lnTo>
                  <a:lnTo>
                    <a:pt x="0" y="79"/>
                  </a:lnTo>
                  <a:lnTo>
                    <a:pt x="48" y="0"/>
                  </a:lnTo>
                  <a:lnTo>
                    <a:pt x="134" y="0"/>
                  </a:lnTo>
                  <a:close/>
                </a:path>
              </a:pathLst>
            </a:custGeom>
            <a:solidFill>
              <a:srgbClr val="1573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30" name="Freeform 22">
              <a:extLst>
                <a:ext uri="{FF2B5EF4-FFF2-40B4-BE49-F238E27FC236}">
                  <a16:creationId xmlns:a16="http://schemas.microsoft.com/office/drawing/2014/main" id="{D071F3E3-8BA8-F548-8D73-E446BE1D0836}"/>
                </a:ext>
              </a:extLst>
            </p:cNvPr>
            <p:cNvSpPr>
              <a:spLocks/>
            </p:cNvSpPr>
            <p:nvPr/>
          </p:nvSpPr>
          <p:spPr bwMode="auto">
            <a:xfrm>
              <a:off x="420688" y="1135063"/>
              <a:ext cx="342900" cy="346075"/>
            </a:xfrm>
            <a:custGeom>
              <a:avLst/>
              <a:gdLst>
                <a:gd name="T0" fmla="*/ 181 w 216"/>
                <a:gd name="T1" fmla="*/ 0 h 218"/>
                <a:gd name="T2" fmla="*/ 216 w 216"/>
                <a:gd name="T3" fmla="*/ 43 h 218"/>
                <a:gd name="T4" fmla="*/ 0 w 216"/>
                <a:gd name="T5" fmla="*/ 218 h 218"/>
                <a:gd name="T6" fmla="*/ 0 w 216"/>
                <a:gd name="T7" fmla="*/ 216 h 218"/>
                <a:gd name="T8" fmla="*/ 181 w 216"/>
                <a:gd name="T9" fmla="*/ 0 h 218"/>
              </a:gdLst>
              <a:ahLst/>
              <a:cxnLst>
                <a:cxn ang="0">
                  <a:pos x="T0" y="T1"/>
                </a:cxn>
                <a:cxn ang="0">
                  <a:pos x="T2" y="T3"/>
                </a:cxn>
                <a:cxn ang="0">
                  <a:pos x="T4" y="T5"/>
                </a:cxn>
                <a:cxn ang="0">
                  <a:pos x="T6" y="T7"/>
                </a:cxn>
                <a:cxn ang="0">
                  <a:pos x="T8" y="T9"/>
                </a:cxn>
              </a:cxnLst>
              <a:rect l="0" t="0" r="r" b="b"/>
              <a:pathLst>
                <a:path w="216" h="218">
                  <a:moveTo>
                    <a:pt x="181" y="0"/>
                  </a:moveTo>
                  <a:lnTo>
                    <a:pt x="216" y="43"/>
                  </a:lnTo>
                  <a:lnTo>
                    <a:pt x="0" y="218"/>
                  </a:lnTo>
                  <a:lnTo>
                    <a:pt x="0" y="216"/>
                  </a:lnTo>
                  <a:lnTo>
                    <a:pt x="181" y="0"/>
                  </a:lnTo>
                  <a:close/>
                </a:path>
              </a:pathLst>
            </a:custGeom>
            <a:solidFill>
              <a:srgbClr val="0F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31" name="Freeform 23">
              <a:extLst>
                <a:ext uri="{FF2B5EF4-FFF2-40B4-BE49-F238E27FC236}">
                  <a16:creationId xmlns:a16="http://schemas.microsoft.com/office/drawing/2014/main" id="{51F7F091-F70A-734E-BECC-1581475C68E2}"/>
                </a:ext>
              </a:extLst>
            </p:cNvPr>
            <p:cNvSpPr>
              <a:spLocks/>
            </p:cNvSpPr>
            <p:nvPr/>
          </p:nvSpPr>
          <p:spPr bwMode="auto">
            <a:xfrm>
              <a:off x="171450" y="2062163"/>
              <a:ext cx="536575" cy="500062"/>
            </a:xfrm>
            <a:custGeom>
              <a:avLst/>
              <a:gdLst>
                <a:gd name="T0" fmla="*/ 338 w 338"/>
                <a:gd name="T1" fmla="*/ 223 h 315"/>
                <a:gd name="T2" fmla="*/ 171 w 338"/>
                <a:gd name="T3" fmla="*/ 315 h 315"/>
                <a:gd name="T4" fmla="*/ 0 w 338"/>
                <a:gd name="T5" fmla="*/ 232 h 315"/>
                <a:gd name="T6" fmla="*/ 5 w 338"/>
                <a:gd name="T7" fmla="*/ 0 h 315"/>
                <a:gd name="T8" fmla="*/ 338 w 338"/>
                <a:gd name="T9" fmla="*/ 223 h 315"/>
              </a:gdLst>
              <a:ahLst/>
              <a:cxnLst>
                <a:cxn ang="0">
                  <a:pos x="T0" y="T1"/>
                </a:cxn>
                <a:cxn ang="0">
                  <a:pos x="T2" y="T3"/>
                </a:cxn>
                <a:cxn ang="0">
                  <a:pos x="T4" y="T5"/>
                </a:cxn>
                <a:cxn ang="0">
                  <a:pos x="T6" y="T7"/>
                </a:cxn>
                <a:cxn ang="0">
                  <a:pos x="T8" y="T9"/>
                </a:cxn>
              </a:cxnLst>
              <a:rect l="0" t="0" r="r" b="b"/>
              <a:pathLst>
                <a:path w="338" h="315">
                  <a:moveTo>
                    <a:pt x="338" y="223"/>
                  </a:moveTo>
                  <a:lnTo>
                    <a:pt x="171" y="315"/>
                  </a:lnTo>
                  <a:lnTo>
                    <a:pt x="0" y="232"/>
                  </a:lnTo>
                  <a:lnTo>
                    <a:pt x="5" y="0"/>
                  </a:lnTo>
                  <a:lnTo>
                    <a:pt x="338" y="223"/>
                  </a:lnTo>
                  <a:close/>
                </a:path>
              </a:pathLst>
            </a:custGeom>
            <a:solidFill>
              <a:srgbClr val="0F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32" name="Freeform 24">
              <a:extLst>
                <a:ext uri="{FF2B5EF4-FFF2-40B4-BE49-F238E27FC236}">
                  <a16:creationId xmlns:a16="http://schemas.microsoft.com/office/drawing/2014/main" id="{0D8ED5B5-26A9-5A4D-A54D-0E7C0C8999DC}"/>
                </a:ext>
              </a:extLst>
            </p:cNvPr>
            <p:cNvSpPr>
              <a:spLocks/>
            </p:cNvSpPr>
            <p:nvPr/>
          </p:nvSpPr>
          <p:spPr bwMode="auto">
            <a:xfrm>
              <a:off x="420688" y="1041400"/>
              <a:ext cx="287337" cy="436562"/>
            </a:xfrm>
            <a:custGeom>
              <a:avLst/>
              <a:gdLst>
                <a:gd name="T0" fmla="*/ 133 w 181"/>
                <a:gd name="T1" fmla="*/ 0 h 275"/>
                <a:gd name="T2" fmla="*/ 181 w 181"/>
                <a:gd name="T3" fmla="*/ 59 h 275"/>
                <a:gd name="T4" fmla="*/ 0 w 181"/>
                <a:gd name="T5" fmla="*/ 275 h 275"/>
                <a:gd name="T6" fmla="*/ 0 w 181"/>
                <a:gd name="T7" fmla="*/ 275 h 275"/>
                <a:gd name="T8" fmla="*/ 133 w 181"/>
                <a:gd name="T9" fmla="*/ 0 h 275"/>
              </a:gdLst>
              <a:ahLst/>
              <a:cxnLst>
                <a:cxn ang="0">
                  <a:pos x="T0" y="T1"/>
                </a:cxn>
                <a:cxn ang="0">
                  <a:pos x="T2" y="T3"/>
                </a:cxn>
                <a:cxn ang="0">
                  <a:pos x="T4" y="T5"/>
                </a:cxn>
                <a:cxn ang="0">
                  <a:pos x="T6" y="T7"/>
                </a:cxn>
                <a:cxn ang="0">
                  <a:pos x="T8" y="T9"/>
                </a:cxn>
              </a:cxnLst>
              <a:rect l="0" t="0" r="r" b="b"/>
              <a:pathLst>
                <a:path w="181" h="275">
                  <a:moveTo>
                    <a:pt x="133" y="0"/>
                  </a:moveTo>
                  <a:lnTo>
                    <a:pt x="181" y="59"/>
                  </a:lnTo>
                  <a:lnTo>
                    <a:pt x="0" y="275"/>
                  </a:lnTo>
                  <a:lnTo>
                    <a:pt x="0" y="275"/>
                  </a:lnTo>
                  <a:lnTo>
                    <a:pt x="133" y="0"/>
                  </a:lnTo>
                  <a:close/>
                </a:path>
              </a:pathLst>
            </a:custGeom>
            <a:solidFill>
              <a:srgbClr val="0F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33" name="Freeform 25">
              <a:extLst>
                <a:ext uri="{FF2B5EF4-FFF2-40B4-BE49-F238E27FC236}">
                  <a16:creationId xmlns:a16="http://schemas.microsoft.com/office/drawing/2014/main" id="{C21F15DE-6C5C-6540-8068-6FEB9609CE2D}"/>
                </a:ext>
              </a:extLst>
            </p:cNvPr>
            <p:cNvSpPr>
              <a:spLocks/>
            </p:cNvSpPr>
            <p:nvPr/>
          </p:nvSpPr>
          <p:spPr bwMode="auto">
            <a:xfrm>
              <a:off x="496888" y="276225"/>
              <a:ext cx="173037" cy="320675"/>
            </a:xfrm>
            <a:custGeom>
              <a:avLst/>
              <a:gdLst>
                <a:gd name="T0" fmla="*/ 85 w 109"/>
                <a:gd name="T1" fmla="*/ 0 h 202"/>
                <a:gd name="T2" fmla="*/ 109 w 109"/>
                <a:gd name="T3" fmla="*/ 123 h 202"/>
                <a:gd name="T4" fmla="*/ 61 w 109"/>
                <a:gd name="T5" fmla="*/ 202 h 202"/>
                <a:gd name="T6" fmla="*/ 0 w 109"/>
                <a:gd name="T7" fmla="*/ 166 h 202"/>
                <a:gd name="T8" fmla="*/ 0 w 109"/>
                <a:gd name="T9" fmla="*/ 81 h 202"/>
                <a:gd name="T10" fmla="*/ 76 w 109"/>
                <a:gd name="T11" fmla="*/ 14 h 202"/>
                <a:gd name="T12" fmla="*/ 85 w 109"/>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09" h="202">
                  <a:moveTo>
                    <a:pt x="85" y="0"/>
                  </a:moveTo>
                  <a:lnTo>
                    <a:pt x="109" y="123"/>
                  </a:lnTo>
                  <a:lnTo>
                    <a:pt x="61" y="202"/>
                  </a:lnTo>
                  <a:lnTo>
                    <a:pt x="0" y="166"/>
                  </a:lnTo>
                  <a:lnTo>
                    <a:pt x="0" y="81"/>
                  </a:lnTo>
                  <a:lnTo>
                    <a:pt x="76" y="14"/>
                  </a:lnTo>
                  <a:lnTo>
                    <a:pt x="85" y="0"/>
                  </a:lnTo>
                  <a:close/>
                </a:path>
              </a:pathLst>
            </a:custGeom>
            <a:solidFill>
              <a:srgbClr val="0F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34" name="Freeform 26">
              <a:extLst>
                <a:ext uri="{FF2B5EF4-FFF2-40B4-BE49-F238E27FC236}">
                  <a16:creationId xmlns:a16="http://schemas.microsoft.com/office/drawing/2014/main" id="{77E446B2-B045-594F-83AA-2BD9A1FD66BD}"/>
                </a:ext>
              </a:extLst>
            </p:cNvPr>
            <p:cNvSpPr>
              <a:spLocks/>
            </p:cNvSpPr>
            <p:nvPr/>
          </p:nvSpPr>
          <p:spPr bwMode="auto">
            <a:xfrm>
              <a:off x="360363" y="742950"/>
              <a:ext cx="271462" cy="298450"/>
            </a:xfrm>
            <a:custGeom>
              <a:avLst/>
              <a:gdLst>
                <a:gd name="T0" fmla="*/ 147 w 171"/>
                <a:gd name="T1" fmla="*/ 50 h 188"/>
                <a:gd name="T2" fmla="*/ 171 w 171"/>
                <a:gd name="T3" fmla="*/ 188 h 188"/>
                <a:gd name="T4" fmla="*/ 0 w 171"/>
                <a:gd name="T5" fmla="*/ 76 h 188"/>
                <a:gd name="T6" fmla="*/ 52 w 171"/>
                <a:gd name="T7" fmla="*/ 0 h 188"/>
                <a:gd name="T8" fmla="*/ 147 w 171"/>
                <a:gd name="T9" fmla="*/ 50 h 188"/>
              </a:gdLst>
              <a:ahLst/>
              <a:cxnLst>
                <a:cxn ang="0">
                  <a:pos x="T0" y="T1"/>
                </a:cxn>
                <a:cxn ang="0">
                  <a:pos x="T2" y="T3"/>
                </a:cxn>
                <a:cxn ang="0">
                  <a:pos x="T4" y="T5"/>
                </a:cxn>
                <a:cxn ang="0">
                  <a:pos x="T6" y="T7"/>
                </a:cxn>
                <a:cxn ang="0">
                  <a:pos x="T8" y="T9"/>
                </a:cxn>
              </a:cxnLst>
              <a:rect l="0" t="0" r="r" b="b"/>
              <a:pathLst>
                <a:path w="171" h="188">
                  <a:moveTo>
                    <a:pt x="147" y="50"/>
                  </a:moveTo>
                  <a:lnTo>
                    <a:pt x="171" y="188"/>
                  </a:lnTo>
                  <a:lnTo>
                    <a:pt x="0" y="76"/>
                  </a:lnTo>
                  <a:lnTo>
                    <a:pt x="52" y="0"/>
                  </a:lnTo>
                  <a:lnTo>
                    <a:pt x="147" y="50"/>
                  </a:lnTo>
                  <a:close/>
                </a:path>
              </a:pathLst>
            </a:custGeom>
            <a:solidFill>
              <a:srgbClr val="1573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35" name="Freeform 27">
              <a:extLst>
                <a:ext uri="{FF2B5EF4-FFF2-40B4-BE49-F238E27FC236}">
                  <a16:creationId xmlns:a16="http://schemas.microsoft.com/office/drawing/2014/main" id="{8FE03E5F-B337-EC49-8AFC-F485E5F3DECF}"/>
                </a:ext>
              </a:extLst>
            </p:cNvPr>
            <p:cNvSpPr>
              <a:spLocks/>
            </p:cNvSpPr>
            <p:nvPr/>
          </p:nvSpPr>
          <p:spPr bwMode="auto">
            <a:xfrm>
              <a:off x="201613" y="1041400"/>
              <a:ext cx="430212" cy="444500"/>
            </a:xfrm>
            <a:custGeom>
              <a:avLst/>
              <a:gdLst>
                <a:gd name="T0" fmla="*/ 138 w 271"/>
                <a:gd name="T1" fmla="*/ 275 h 280"/>
                <a:gd name="T2" fmla="*/ 136 w 271"/>
                <a:gd name="T3" fmla="*/ 280 h 280"/>
                <a:gd name="T4" fmla="*/ 0 w 271"/>
                <a:gd name="T5" fmla="*/ 201 h 280"/>
                <a:gd name="T6" fmla="*/ 271 w 271"/>
                <a:gd name="T7" fmla="*/ 0 h 280"/>
                <a:gd name="T8" fmla="*/ 138 w 271"/>
                <a:gd name="T9" fmla="*/ 275 h 280"/>
              </a:gdLst>
              <a:ahLst/>
              <a:cxnLst>
                <a:cxn ang="0">
                  <a:pos x="T0" y="T1"/>
                </a:cxn>
                <a:cxn ang="0">
                  <a:pos x="T2" y="T3"/>
                </a:cxn>
                <a:cxn ang="0">
                  <a:pos x="T4" y="T5"/>
                </a:cxn>
                <a:cxn ang="0">
                  <a:pos x="T6" y="T7"/>
                </a:cxn>
                <a:cxn ang="0">
                  <a:pos x="T8" y="T9"/>
                </a:cxn>
              </a:cxnLst>
              <a:rect l="0" t="0" r="r" b="b"/>
              <a:pathLst>
                <a:path w="271" h="280">
                  <a:moveTo>
                    <a:pt x="138" y="275"/>
                  </a:moveTo>
                  <a:lnTo>
                    <a:pt x="136" y="280"/>
                  </a:lnTo>
                  <a:lnTo>
                    <a:pt x="0" y="201"/>
                  </a:lnTo>
                  <a:lnTo>
                    <a:pt x="271" y="0"/>
                  </a:lnTo>
                  <a:lnTo>
                    <a:pt x="138" y="275"/>
                  </a:lnTo>
                  <a:close/>
                </a:path>
              </a:pathLst>
            </a:custGeom>
            <a:solidFill>
              <a:srgbClr val="0F5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36" name="Freeform 28">
              <a:extLst>
                <a:ext uri="{FF2B5EF4-FFF2-40B4-BE49-F238E27FC236}">
                  <a16:creationId xmlns:a16="http://schemas.microsoft.com/office/drawing/2014/main" id="{AC78BFD2-9DE0-CA49-8620-4AF3DB7DE7E5}"/>
                </a:ext>
              </a:extLst>
            </p:cNvPr>
            <p:cNvSpPr>
              <a:spLocks/>
            </p:cNvSpPr>
            <p:nvPr/>
          </p:nvSpPr>
          <p:spPr bwMode="auto">
            <a:xfrm>
              <a:off x="201613" y="1000125"/>
              <a:ext cx="430212" cy="360362"/>
            </a:xfrm>
            <a:custGeom>
              <a:avLst/>
              <a:gdLst>
                <a:gd name="T0" fmla="*/ 271 w 271"/>
                <a:gd name="T1" fmla="*/ 26 h 227"/>
                <a:gd name="T2" fmla="*/ 0 w 271"/>
                <a:gd name="T3" fmla="*/ 227 h 227"/>
                <a:gd name="T4" fmla="*/ 0 w 271"/>
                <a:gd name="T5" fmla="*/ 113 h 227"/>
                <a:gd name="T6" fmla="*/ 100 w 271"/>
                <a:gd name="T7" fmla="*/ 0 h 227"/>
                <a:gd name="T8" fmla="*/ 271 w 271"/>
                <a:gd name="T9" fmla="*/ 26 h 227"/>
              </a:gdLst>
              <a:ahLst/>
              <a:cxnLst>
                <a:cxn ang="0">
                  <a:pos x="T0" y="T1"/>
                </a:cxn>
                <a:cxn ang="0">
                  <a:pos x="T2" y="T3"/>
                </a:cxn>
                <a:cxn ang="0">
                  <a:pos x="T4" y="T5"/>
                </a:cxn>
                <a:cxn ang="0">
                  <a:pos x="T6" y="T7"/>
                </a:cxn>
                <a:cxn ang="0">
                  <a:pos x="T8" y="T9"/>
                </a:cxn>
              </a:cxnLst>
              <a:rect l="0" t="0" r="r" b="b"/>
              <a:pathLst>
                <a:path w="271" h="227">
                  <a:moveTo>
                    <a:pt x="271" y="26"/>
                  </a:moveTo>
                  <a:lnTo>
                    <a:pt x="0" y="227"/>
                  </a:lnTo>
                  <a:lnTo>
                    <a:pt x="0" y="113"/>
                  </a:lnTo>
                  <a:lnTo>
                    <a:pt x="100" y="0"/>
                  </a:lnTo>
                  <a:lnTo>
                    <a:pt x="271" y="26"/>
                  </a:lnTo>
                  <a:close/>
                </a:path>
              </a:pathLst>
            </a:custGeom>
            <a:solidFill>
              <a:srgbClr val="0F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37" name="Freeform 29">
              <a:extLst>
                <a:ext uri="{FF2B5EF4-FFF2-40B4-BE49-F238E27FC236}">
                  <a16:creationId xmlns:a16="http://schemas.microsoft.com/office/drawing/2014/main" id="{902E21E5-1AD6-0A43-9DEB-3D0CAFE45F46}"/>
                </a:ext>
              </a:extLst>
            </p:cNvPr>
            <p:cNvSpPr>
              <a:spLocks/>
            </p:cNvSpPr>
            <p:nvPr/>
          </p:nvSpPr>
          <p:spPr bwMode="auto">
            <a:xfrm>
              <a:off x="360363" y="863600"/>
              <a:ext cx="271462" cy="177800"/>
            </a:xfrm>
            <a:custGeom>
              <a:avLst/>
              <a:gdLst>
                <a:gd name="T0" fmla="*/ 171 w 171"/>
                <a:gd name="T1" fmla="*/ 112 h 112"/>
                <a:gd name="T2" fmla="*/ 0 w 171"/>
                <a:gd name="T3" fmla="*/ 86 h 112"/>
                <a:gd name="T4" fmla="*/ 0 w 171"/>
                <a:gd name="T5" fmla="*/ 0 h 112"/>
                <a:gd name="T6" fmla="*/ 171 w 171"/>
                <a:gd name="T7" fmla="*/ 112 h 112"/>
              </a:gdLst>
              <a:ahLst/>
              <a:cxnLst>
                <a:cxn ang="0">
                  <a:pos x="T0" y="T1"/>
                </a:cxn>
                <a:cxn ang="0">
                  <a:pos x="T2" y="T3"/>
                </a:cxn>
                <a:cxn ang="0">
                  <a:pos x="T4" y="T5"/>
                </a:cxn>
                <a:cxn ang="0">
                  <a:pos x="T6" y="T7"/>
                </a:cxn>
              </a:cxnLst>
              <a:rect l="0" t="0" r="r" b="b"/>
              <a:pathLst>
                <a:path w="171" h="112">
                  <a:moveTo>
                    <a:pt x="171" y="112"/>
                  </a:moveTo>
                  <a:lnTo>
                    <a:pt x="0" y="86"/>
                  </a:lnTo>
                  <a:lnTo>
                    <a:pt x="0" y="0"/>
                  </a:lnTo>
                  <a:lnTo>
                    <a:pt x="171" y="112"/>
                  </a:lnTo>
                  <a:close/>
                </a:path>
              </a:pathLst>
            </a:custGeom>
            <a:solidFill>
              <a:srgbClr val="1573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38" name="Freeform 30">
              <a:extLst>
                <a:ext uri="{FF2B5EF4-FFF2-40B4-BE49-F238E27FC236}">
                  <a16:creationId xmlns:a16="http://schemas.microsoft.com/office/drawing/2014/main" id="{DF493D9B-E975-D444-8C07-4342B30A5D25}"/>
                </a:ext>
              </a:extLst>
            </p:cNvPr>
            <p:cNvSpPr>
              <a:spLocks/>
            </p:cNvSpPr>
            <p:nvPr/>
          </p:nvSpPr>
          <p:spPr bwMode="auto">
            <a:xfrm>
              <a:off x="398463" y="539750"/>
              <a:ext cx="195262" cy="282575"/>
            </a:xfrm>
            <a:custGeom>
              <a:avLst/>
              <a:gdLst>
                <a:gd name="T0" fmla="*/ 123 w 123"/>
                <a:gd name="T1" fmla="*/ 36 h 178"/>
                <a:gd name="T2" fmla="*/ 123 w 123"/>
                <a:gd name="T3" fmla="*/ 178 h 178"/>
                <a:gd name="T4" fmla="*/ 28 w 123"/>
                <a:gd name="T5" fmla="*/ 128 h 178"/>
                <a:gd name="T6" fmla="*/ 0 w 123"/>
                <a:gd name="T7" fmla="*/ 57 h 178"/>
                <a:gd name="T8" fmla="*/ 62 w 123"/>
                <a:gd name="T9" fmla="*/ 0 h 178"/>
                <a:gd name="T10" fmla="*/ 123 w 123"/>
                <a:gd name="T11" fmla="*/ 36 h 178"/>
              </a:gdLst>
              <a:ahLst/>
              <a:cxnLst>
                <a:cxn ang="0">
                  <a:pos x="T0" y="T1"/>
                </a:cxn>
                <a:cxn ang="0">
                  <a:pos x="T2" y="T3"/>
                </a:cxn>
                <a:cxn ang="0">
                  <a:pos x="T4" y="T5"/>
                </a:cxn>
                <a:cxn ang="0">
                  <a:pos x="T6" y="T7"/>
                </a:cxn>
                <a:cxn ang="0">
                  <a:pos x="T8" y="T9"/>
                </a:cxn>
                <a:cxn ang="0">
                  <a:pos x="T10" y="T11"/>
                </a:cxn>
              </a:cxnLst>
              <a:rect l="0" t="0" r="r" b="b"/>
              <a:pathLst>
                <a:path w="123" h="178">
                  <a:moveTo>
                    <a:pt x="123" y="36"/>
                  </a:moveTo>
                  <a:lnTo>
                    <a:pt x="123" y="178"/>
                  </a:lnTo>
                  <a:lnTo>
                    <a:pt x="28" y="128"/>
                  </a:lnTo>
                  <a:lnTo>
                    <a:pt x="0" y="57"/>
                  </a:lnTo>
                  <a:lnTo>
                    <a:pt x="62" y="0"/>
                  </a:lnTo>
                  <a:lnTo>
                    <a:pt x="123" y="36"/>
                  </a:lnTo>
                  <a:close/>
                </a:path>
              </a:pathLst>
            </a:custGeom>
            <a:solidFill>
              <a:srgbClr val="1573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39" name="Freeform 31">
              <a:extLst>
                <a:ext uri="{FF2B5EF4-FFF2-40B4-BE49-F238E27FC236}">
                  <a16:creationId xmlns:a16="http://schemas.microsoft.com/office/drawing/2014/main" id="{5E82EE4B-6FD2-BE49-BB54-728C571EF377}"/>
                </a:ext>
              </a:extLst>
            </p:cNvPr>
            <p:cNvSpPr>
              <a:spLocks/>
            </p:cNvSpPr>
            <p:nvPr/>
          </p:nvSpPr>
          <p:spPr bwMode="auto">
            <a:xfrm>
              <a:off x="12700" y="1481138"/>
              <a:ext cx="484187" cy="581025"/>
            </a:xfrm>
            <a:custGeom>
              <a:avLst/>
              <a:gdLst>
                <a:gd name="T0" fmla="*/ 257 w 305"/>
                <a:gd name="T1" fmla="*/ 0 h 366"/>
                <a:gd name="T2" fmla="*/ 305 w 305"/>
                <a:gd name="T3" fmla="*/ 192 h 366"/>
                <a:gd name="T4" fmla="*/ 105 w 305"/>
                <a:gd name="T5" fmla="*/ 366 h 366"/>
                <a:gd name="T6" fmla="*/ 34 w 305"/>
                <a:gd name="T7" fmla="*/ 366 h 366"/>
                <a:gd name="T8" fmla="*/ 0 w 305"/>
                <a:gd name="T9" fmla="*/ 304 h 366"/>
                <a:gd name="T10" fmla="*/ 91 w 305"/>
                <a:gd name="T11" fmla="*/ 157 h 366"/>
                <a:gd name="T12" fmla="*/ 255 w 305"/>
                <a:gd name="T13" fmla="*/ 3 h 366"/>
                <a:gd name="T14" fmla="*/ 257 w 305"/>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366">
                  <a:moveTo>
                    <a:pt x="257" y="0"/>
                  </a:moveTo>
                  <a:lnTo>
                    <a:pt x="305" y="192"/>
                  </a:lnTo>
                  <a:lnTo>
                    <a:pt x="105" y="366"/>
                  </a:lnTo>
                  <a:lnTo>
                    <a:pt x="34" y="366"/>
                  </a:lnTo>
                  <a:lnTo>
                    <a:pt x="0" y="304"/>
                  </a:lnTo>
                  <a:lnTo>
                    <a:pt x="91" y="157"/>
                  </a:lnTo>
                  <a:lnTo>
                    <a:pt x="255" y="3"/>
                  </a:lnTo>
                  <a:lnTo>
                    <a:pt x="257" y="0"/>
                  </a:lnTo>
                  <a:close/>
                </a:path>
              </a:pathLst>
            </a:custGeom>
            <a:solidFill>
              <a:srgbClr val="0F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40" name="Freeform 32">
              <a:extLst>
                <a:ext uri="{FF2B5EF4-FFF2-40B4-BE49-F238E27FC236}">
                  <a16:creationId xmlns:a16="http://schemas.microsoft.com/office/drawing/2014/main" id="{2172F64E-2E7E-3E48-A612-619405A018B3}"/>
                </a:ext>
              </a:extLst>
            </p:cNvPr>
            <p:cNvSpPr>
              <a:spLocks/>
            </p:cNvSpPr>
            <p:nvPr/>
          </p:nvSpPr>
          <p:spPr bwMode="auto">
            <a:xfrm>
              <a:off x="50800" y="1360488"/>
              <a:ext cx="366712" cy="369887"/>
            </a:xfrm>
            <a:custGeom>
              <a:avLst/>
              <a:gdLst>
                <a:gd name="T0" fmla="*/ 231 w 231"/>
                <a:gd name="T1" fmla="*/ 79 h 233"/>
                <a:gd name="T2" fmla="*/ 67 w 231"/>
                <a:gd name="T3" fmla="*/ 233 h 233"/>
                <a:gd name="T4" fmla="*/ 0 w 231"/>
                <a:gd name="T5" fmla="*/ 157 h 233"/>
                <a:gd name="T6" fmla="*/ 95 w 231"/>
                <a:gd name="T7" fmla="*/ 0 h 233"/>
                <a:gd name="T8" fmla="*/ 231 w 231"/>
                <a:gd name="T9" fmla="*/ 79 h 233"/>
              </a:gdLst>
              <a:ahLst/>
              <a:cxnLst>
                <a:cxn ang="0">
                  <a:pos x="T0" y="T1"/>
                </a:cxn>
                <a:cxn ang="0">
                  <a:pos x="T2" y="T3"/>
                </a:cxn>
                <a:cxn ang="0">
                  <a:pos x="T4" y="T5"/>
                </a:cxn>
                <a:cxn ang="0">
                  <a:pos x="T6" y="T7"/>
                </a:cxn>
                <a:cxn ang="0">
                  <a:pos x="T8" y="T9"/>
                </a:cxn>
              </a:cxnLst>
              <a:rect l="0" t="0" r="r" b="b"/>
              <a:pathLst>
                <a:path w="231" h="233">
                  <a:moveTo>
                    <a:pt x="231" y="79"/>
                  </a:moveTo>
                  <a:lnTo>
                    <a:pt x="67" y="233"/>
                  </a:lnTo>
                  <a:lnTo>
                    <a:pt x="0" y="157"/>
                  </a:lnTo>
                  <a:lnTo>
                    <a:pt x="95" y="0"/>
                  </a:lnTo>
                  <a:lnTo>
                    <a:pt x="231" y="79"/>
                  </a:lnTo>
                  <a:close/>
                </a:path>
              </a:pathLst>
            </a:custGeom>
            <a:solidFill>
              <a:srgbClr val="0F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41" name="Freeform 33">
              <a:extLst>
                <a:ext uri="{FF2B5EF4-FFF2-40B4-BE49-F238E27FC236}">
                  <a16:creationId xmlns:a16="http://schemas.microsoft.com/office/drawing/2014/main" id="{8F04CBC1-6D02-4C46-AB0F-A835D01A58EC}"/>
                </a:ext>
              </a:extLst>
            </p:cNvPr>
            <p:cNvSpPr>
              <a:spLocks/>
            </p:cNvSpPr>
            <p:nvPr/>
          </p:nvSpPr>
          <p:spPr bwMode="auto">
            <a:xfrm>
              <a:off x="12700" y="20638"/>
              <a:ext cx="1585912" cy="2779712"/>
            </a:xfrm>
            <a:custGeom>
              <a:avLst/>
              <a:gdLst>
                <a:gd name="T0" fmla="*/ 220 w 420"/>
                <a:gd name="T1" fmla="*/ 38 h 738"/>
                <a:gd name="T2" fmla="*/ 202 w 420"/>
                <a:gd name="T3" fmla="*/ 0 h 738"/>
                <a:gd name="T4" fmla="*/ 164 w 420"/>
                <a:gd name="T5" fmla="*/ 68 h 738"/>
                <a:gd name="T6" fmla="*/ 160 w 420"/>
                <a:gd name="T7" fmla="*/ 74 h 738"/>
                <a:gd name="T8" fmla="*/ 128 w 420"/>
                <a:gd name="T9" fmla="*/ 102 h 738"/>
                <a:gd name="T10" fmla="*/ 128 w 420"/>
                <a:gd name="T11" fmla="*/ 138 h 738"/>
                <a:gd name="T12" fmla="*/ 102 w 420"/>
                <a:gd name="T13" fmla="*/ 162 h 738"/>
                <a:gd name="T14" fmla="*/ 114 w 420"/>
                <a:gd name="T15" fmla="*/ 192 h 738"/>
                <a:gd name="T16" fmla="*/ 92 w 420"/>
                <a:gd name="T17" fmla="*/ 224 h 738"/>
                <a:gd name="T18" fmla="*/ 92 w 420"/>
                <a:gd name="T19" fmla="*/ 260 h 738"/>
                <a:gd name="T20" fmla="*/ 50 w 420"/>
                <a:gd name="T21" fmla="*/ 308 h 738"/>
                <a:gd name="T22" fmla="*/ 50 w 420"/>
                <a:gd name="T23" fmla="*/ 356 h 738"/>
                <a:gd name="T24" fmla="*/ 10 w 420"/>
                <a:gd name="T25" fmla="*/ 422 h 738"/>
                <a:gd name="T26" fmla="*/ 38 w 420"/>
                <a:gd name="T27" fmla="*/ 454 h 738"/>
                <a:gd name="T28" fmla="*/ 0 w 420"/>
                <a:gd name="T29" fmla="*/ 516 h 738"/>
                <a:gd name="T30" fmla="*/ 14 w 420"/>
                <a:gd name="T31" fmla="*/ 542 h 738"/>
                <a:gd name="T32" fmla="*/ 44 w 420"/>
                <a:gd name="T33" fmla="*/ 542 h 738"/>
                <a:gd name="T34" fmla="*/ 42 w 420"/>
                <a:gd name="T35" fmla="*/ 640 h 738"/>
                <a:gd name="T36" fmla="*/ 114 w 420"/>
                <a:gd name="T37" fmla="*/ 675 h 738"/>
                <a:gd name="T38" fmla="*/ 116 w 420"/>
                <a:gd name="T39" fmla="*/ 676 h 738"/>
                <a:gd name="T40" fmla="*/ 178 w 420"/>
                <a:gd name="T41" fmla="*/ 738 h 738"/>
                <a:gd name="T42" fmla="*/ 310 w 420"/>
                <a:gd name="T43" fmla="*/ 722 h 738"/>
                <a:gd name="T44" fmla="*/ 356 w 420"/>
                <a:gd name="T45" fmla="*/ 658 h 738"/>
                <a:gd name="T46" fmla="*/ 344 w 420"/>
                <a:gd name="T47" fmla="*/ 608 h 738"/>
                <a:gd name="T48" fmla="*/ 374 w 420"/>
                <a:gd name="T49" fmla="*/ 574 h 738"/>
                <a:gd name="T50" fmla="*/ 374 w 420"/>
                <a:gd name="T51" fmla="*/ 496 h 738"/>
                <a:gd name="T52" fmla="*/ 356 w 420"/>
                <a:gd name="T53" fmla="*/ 464 h 738"/>
                <a:gd name="T54" fmla="*/ 420 w 420"/>
                <a:gd name="T55" fmla="*/ 360 h 738"/>
                <a:gd name="T56" fmla="*/ 382 w 420"/>
                <a:gd name="T57" fmla="*/ 326 h 738"/>
                <a:gd name="T58" fmla="*/ 384 w 420"/>
                <a:gd name="T59" fmla="*/ 274 h 738"/>
                <a:gd name="T60" fmla="*/ 334 w 420"/>
                <a:gd name="T61" fmla="*/ 262 h 738"/>
                <a:gd name="T62" fmla="*/ 330 w 420"/>
                <a:gd name="T63" fmla="*/ 208 h 738"/>
                <a:gd name="T64" fmla="*/ 290 w 420"/>
                <a:gd name="T65" fmla="*/ 170 h 738"/>
                <a:gd name="T66" fmla="*/ 288 w 420"/>
                <a:gd name="T67" fmla="*/ 128 h 738"/>
                <a:gd name="T68" fmla="*/ 254 w 420"/>
                <a:gd name="T69" fmla="*/ 108 h 738"/>
                <a:gd name="T70" fmla="*/ 268 w 420"/>
                <a:gd name="T71" fmla="*/ 86 h 738"/>
                <a:gd name="T72" fmla="*/ 220 w 420"/>
                <a:gd name="T73" fmla="*/ 38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0" h="738">
                  <a:moveTo>
                    <a:pt x="220" y="38"/>
                  </a:moveTo>
                  <a:cubicBezTo>
                    <a:pt x="211" y="26"/>
                    <a:pt x="203" y="12"/>
                    <a:pt x="202" y="0"/>
                  </a:cubicBezTo>
                  <a:cubicBezTo>
                    <a:pt x="164" y="68"/>
                    <a:pt x="164" y="68"/>
                    <a:pt x="164" y="68"/>
                  </a:cubicBezTo>
                  <a:cubicBezTo>
                    <a:pt x="160" y="74"/>
                    <a:pt x="160" y="74"/>
                    <a:pt x="160" y="74"/>
                  </a:cubicBezTo>
                  <a:cubicBezTo>
                    <a:pt x="128" y="102"/>
                    <a:pt x="128" y="102"/>
                    <a:pt x="128" y="102"/>
                  </a:cubicBezTo>
                  <a:cubicBezTo>
                    <a:pt x="128" y="138"/>
                    <a:pt x="128" y="138"/>
                    <a:pt x="128" y="138"/>
                  </a:cubicBezTo>
                  <a:cubicBezTo>
                    <a:pt x="102" y="162"/>
                    <a:pt x="102" y="162"/>
                    <a:pt x="102" y="162"/>
                  </a:cubicBezTo>
                  <a:cubicBezTo>
                    <a:pt x="114" y="192"/>
                    <a:pt x="114" y="192"/>
                    <a:pt x="114" y="192"/>
                  </a:cubicBezTo>
                  <a:cubicBezTo>
                    <a:pt x="92" y="224"/>
                    <a:pt x="92" y="224"/>
                    <a:pt x="92" y="224"/>
                  </a:cubicBezTo>
                  <a:cubicBezTo>
                    <a:pt x="92" y="260"/>
                    <a:pt x="92" y="260"/>
                    <a:pt x="92" y="260"/>
                  </a:cubicBezTo>
                  <a:cubicBezTo>
                    <a:pt x="50" y="308"/>
                    <a:pt x="50" y="308"/>
                    <a:pt x="50" y="308"/>
                  </a:cubicBezTo>
                  <a:cubicBezTo>
                    <a:pt x="50" y="356"/>
                    <a:pt x="50" y="356"/>
                    <a:pt x="50" y="356"/>
                  </a:cubicBezTo>
                  <a:cubicBezTo>
                    <a:pt x="10" y="422"/>
                    <a:pt x="10" y="422"/>
                    <a:pt x="10" y="422"/>
                  </a:cubicBezTo>
                  <a:cubicBezTo>
                    <a:pt x="38" y="454"/>
                    <a:pt x="38" y="454"/>
                    <a:pt x="38" y="454"/>
                  </a:cubicBezTo>
                  <a:cubicBezTo>
                    <a:pt x="0" y="516"/>
                    <a:pt x="0" y="516"/>
                    <a:pt x="0" y="516"/>
                  </a:cubicBezTo>
                  <a:cubicBezTo>
                    <a:pt x="14" y="542"/>
                    <a:pt x="14" y="542"/>
                    <a:pt x="14" y="542"/>
                  </a:cubicBezTo>
                  <a:cubicBezTo>
                    <a:pt x="44" y="542"/>
                    <a:pt x="44" y="542"/>
                    <a:pt x="44" y="542"/>
                  </a:cubicBezTo>
                  <a:cubicBezTo>
                    <a:pt x="42" y="640"/>
                    <a:pt x="42" y="640"/>
                    <a:pt x="42" y="640"/>
                  </a:cubicBezTo>
                  <a:cubicBezTo>
                    <a:pt x="114" y="675"/>
                    <a:pt x="114" y="675"/>
                    <a:pt x="114" y="675"/>
                  </a:cubicBezTo>
                  <a:cubicBezTo>
                    <a:pt x="116" y="676"/>
                    <a:pt x="116" y="676"/>
                    <a:pt x="116" y="676"/>
                  </a:cubicBezTo>
                  <a:cubicBezTo>
                    <a:pt x="178" y="738"/>
                    <a:pt x="178" y="738"/>
                    <a:pt x="178" y="738"/>
                  </a:cubicBezTo>
                  <a:cubicBezTo>
                    <a:pt x="310" y="722"/>
                    <a:pt x="310" y="722"/>
                    <a:pt x="310" y="722"/>
                  </a:cubicBezTo>
                  <a:cubicBezTo>
                    <a:pt x="356" y="658"/>
                    <a:pt x="356" y="658"/>
                    <a:pt x="356" y="658"/>
                  </a:cubicBezTo>
                  <a:cubicBezTo>
                    <a:pt x="344" y="608"/>
                    <a:pt x="344" y="608"/>
                    <a:pt x="344" y="608"/>
                  </a:cubicBezTo>
                  <a:cubicBezTo>
                    <a:pt x="374" y="574"/>
                    <a:pt x="374" y="574"/>
                    <a:pt x="374" y="574"/>
                  </a:cubicBezTo>
                  <a:cubicBezTo>
                    <a:pt x="374" y="496"/>
                    <a:pt x="374" y="496"/>
                    <a:pt x="374" y="496"/>
                  </a:cubicBezTo>
                  <a:cubicBezTo>
                    <a:pt x="356" y="464"/>
                    <a:pt x="356" y="464"/>
                    <a:pt x="356" y="464"/>
                  </a:cubicBezTo>
                  <a:cubicBezTo>
                    <a:pt x="420" y="360"/>
                    <a:pt x="420" y="360"/>
                    <a:pt x="420" y="360"/>
                  </a:cubicBezTo>
                  <a:cubicBezTo>
                    <a:pt x="382" y="326"/>
                    <a:pt x="382" y="326"/>
                    <a:pt x="382" y="326"/>
                  </a:cubicBezTo>
                  <a:cubicBezTo>
                    <a:pt x="384" y="274"/>
                    <a:pt x="384" y="274"/>
                    <a:pt x="384" y="274"/>
                  </a:cubicBezTo>
                  <a:cubicBezTo>
                    <a:pt x="334" y="262"/>
                    <a:pt x="334" y="262"/>
                    <a:pt x="334" y="262"/>
                  </a:cubicBezTo>
                  <a:cubicBezTo>
                    <a:pt x="330" y="208"/>
                    <a:pt x="330" y="208"/>
                    <a:pt x="330" y="208"/>
                  </a:cubicBezTo>
                  <a:cubicBezTo>
                    <a:pt x="290" y="170"/>
                    <a:pt x="290" y="170"/>
                    <a:pt x="290" y="170"/>
                  </a:cubicBezTo>
                  <a:cubicBezTo>
                    <a:pt x="288" y="128"/>
                    <a:pt x="288" y="128"/>
                    <a:pt x="288" y="128"/>
                  </a:cubicBezTo>
                  <a:cubicBezTo>
                    <a:pt x="254" y="108"/>
                    <a:pt x="254" y="108"/>
                    <a:pt x="254" y="108"/>
                  </a:cubicBezTo>
                  <a:cubicBezTo>
                    <a:pt x="268" y="86"/>
                    <a:pt x="268" y="86"/>
                    <a:pt x="268" y="86"/>
                  </a:cubicBezTo>
                  <a:cubicBezTo>
                    <a:pt x="268" y="86"/>
                    <a:pt x="240" y="64"/>
                    <a:pt x="220" y="38"/>
                  </a:cubicBezTo>
                  <a:close/>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42" name="Freeform 34">
              <a:extLst>
                <a:ext uri="{FF2B5EF4-FFF2-40B4-BE49-F238E27FC236}">
                  <a16:creationId xmlns:a16="http://schemas.microsoft.com/office/drawing/2014/main" id="{49689540-2B11-3341-9470-BFFBCAE2FBB7}"/>
                </a:ext>
              </a:extLst>
            </p:cNvPr>
            <p:cNvSpPr>
              <a:spLocks/>
            </p:cNvSpPr>
            <p:nvPr/>
          </p:nvSpPr>
          <p:spPr bwMode="auto">
            <a:xfrm>
              <a:off x="631825" y="163513"/>
              <a:ext cx="627062" cy="738187"/>
            </a:xfrm>
            <a:custGeom>
              <a:avLst/>
              <a:gdLst>
                <a:gd name="T0" fmla="*/ 395 w 395"/>
                <a:gd name="T1" fmla="*/ 403 h 465"/>
                <a:gd name="T2" fmla="*/ 288 w 395"/>
                <a:gd name="T3" fmla="*/ 380 h 465"/>
                <a:gd name="T4" fmla="*/ 169 w 395"/>
                <a:gd name="T5" fmla="*/ 465 h 465"/>
                <a:gd name="T6" fmla="*/ 110 w 395"/>
                <a:gd name="T7" fmla="*/ 429 h 465"/>
                <a:gd name="T8" fmla="*/ 110 w 395"/>
                <a:gd name="T9" fmla="*/ 194 h 465"/>
                <a:gd name="T10" fmla="*/ 133 w 395"/>
                <a:gd name="T11" fmla="*/ 0 h 465"/>
                <a:gd name="T12" fmla="*/ 0 w 395"/>
                <a:gd name="T13" fmla="*/ 71 h 465"/>
                <a:gd name="T14" fmla="*/ 24 w 395"/>
                <a:gd name="T15" fmla="*/ 194 h 465"/>
                <a:gd name="T16" fmla="*/ 110 w 395"/>
                <a:gd name="T17" fmla="*/ 194 h 465"/>
                <a:gd name="T18" fmla="*/ 214 w 395"/>
                <a:gd name="T19" fmla="*/ 166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5" h="465">
                  <a:moveTo>
                    <a:pt x="395" y="403"/>
                  </a:moveTo>
                  <a:lnTo>
                    <a:pt x="288" y="380"/>
                  </a:lnTo>
                  <a:lnTo>
                    <a:pt x="169" y="465"/>
                  </a:lnTo>
                  <a:lnTo>
                    <a:pt x="110" y="429"/>
                  </a:lnTo>
                  <a:lnTo>
                    <a:pt x="110" y="194"/>
                  </a:lnTo>
                  <a:lnTo>
                    <a:pt x="133" y="0"/>
                  </a:lnTo>
                  <a:lnTo>
                    <a:pt x="0" y="71"/>
                  </a:lnTo>
                  <a:lnTo>
                    <a:pt x="24" y="194"/>
                  </a:lnTo>
                  <a:lnTo>
                    <a:pt x="110" y="194"/>
                  </a:lnTo>
                  <a:lnTo>
                    <a:pt x="214" y="166"/>
                  </a:ln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43" name="Freeform 35">
              <a:extLst>
                <a:ext uri="{FF2B5EF4-FFF2-40B4-BE49-F238E27FC236}">
                  <a16:creationId xmlns:a16="http://schemas.microsoft.com/office/drawing/2014/main" id="{5415BD50-8C56-6B41-97DC-885575C698E9}"/>
                </a:ext>
              </a:extLst>
            </p:cNvPr>
            <p:cNvSpPr>
              <a:spLocks/>
            </p:cNvSpPr>
            <p:nvPr/>
          </p:nvSpPr>
          <p:spPr bwMode="auto">
            <a:xfrm>
              <a:off x="496888" y="471488"/>
              <a:ext cx="173037" cy="125412"/>
            </a:xfrm>
            <a:custGeom>
              <a:avLst/>
              <a:gdLst>
                <a:gd name="T0" fmla="*/ 0 w 109"/>
                <a:gd name="T1" fmla="*/ 43 h 79"/>
                <a:gd name="T2" fmla="*/ 61 w 109"/>
                <a:gd name="T3" fmla="*/ 79 h 79"/>
                <a:gd name="T4" fmla="*/ 109 w 109"/>
                <a:gd name="T5" fmla="*/ 0 h 79"/>
              </a:gdLst>
              <a:ahLst/>
              <a:cxnLst>
                <a:cxn ang="0">
                  <a:pos x="T0" y="T1"/>
                </a:cxn>
                <a:cxn ang="0">
                  <a:pos x="T2" y="T3"/>
                </a:cxn>
                <a:cxn ang="0">
                  <a:pos x="T4" y="T5"/>
                </a:cxn>
              </a:cxnLst>
              <a:rect l="0" t="0" r="r" b="b"/>
              <a:pathLst>
                <a:path w="109" h="79">
                  <a:moveTo>
                    <a:pt x="0" y="43"/>
                  </a:moveTo>
                  <a:lnTo>
                    <a:pt x="61" y="79"/>
                  </a:lnTo>
                  <a:lnTo>
                    <a:pt x="109" y="0"/>
                  </a:ln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44" name="Freeform 36">
              <a:extLst>
                <a:ext uri="{FF2B5EF4-FFF2-40B4-BE49-F238E27FC236}">
                  <a16:creationId xmlns:a16="http://schemas.microsoft.com/office/drawing/2014/main" id="{F3E000EF-0C47-1947-90EC-425127C3A73A}"/>
                </a:ext>
              </a:extLst>
            </p:cNvPr>
            <p:cNvSpPr>
              <a:spLocks/>
            </p:cNvSpPr>
            <p:nvPr/>
          </p:nvSpPr>
          <p:spPr bwMode="auto">
            <a:xfrm>
              <a:off x="442913" y="596900"/>
              <a:ext cx="150812" cy="225425"/>
            </a:xfrm>
            <a:custGeom>
              <a:avLst/>
              <a:gdLst>
                <a:gd name="T0" fmla="*/ 95 w 95"/>
                <a:gd name="T1" fmla="*/ 0 h 142"/>
                <a:gd name="T2" fmla="*/ 95 w 95"/>
                <a:gd name="T3" fmla="*/ 142 h 142"/>
                <a:gd name="T4" fmla="*/ 0 w 95"/>
                <a:gd name="T5" fmla="*/ 92 h 142"/>
              </a:gdLst>
              <a:ahLst/>
              <a:cxnLst>
                <a:cxn ang="0">
                  <a:pos x="T0" y="T1"/>
                </a:cxn>
                <a:cxn ang="0">
                  <a:pos x="T2" y="T3"/>
                </a:cxn>
                <a:cxn ang="0">
                  <a:pos x="T4" y="T5"/>
                </a:cxn>
              </a:cxnLst>
              <a:rect l="0" t="0" r="r" b="b"/>
              <a:pathLst>
                <a:path w="95" h="142">
                  <a:moveTo>
                    <a:pt x="95" y="0"/>
                  </a:moveTo>
                  <a:lnTo>
                    <a:pt x="95" y="142"/>
                  </a:lnTo>
                  <a:lnTo>
                    <a:pt x="0" y="92"/>
                  </a:ln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45" name="Freeform 37">
              <a:extLst>
                <a:ext uri="{FF2B5EF4-FFF2-40B4-BE49-F238E27FC236}">
                  <a16:creationId xmlns:a16="http://schemas.microsoft.com/office/drawing/2014/main" id="{6298A6C8-1797-A741-9069-D65917D61974}"/>
                </a:ext>
              </a:extLst>
            </p:cNvPr>
            <p:cNvSpPr>
              <a:spLocks/>
            </p:cNvSpPr>
            <p:nvPr/>
          </p:nvSpPr>
          <p:spPr bwMode="auto">
            <a:xfrm>
              <a:off x="360363" y="822325"/>
              <a:ext cx="271462" cy="219075"/>
            </a:xfrm>
            <a:custGeom>
              <a:avLst/>
              <a:gdLst>
                <a:gd name="T0" fmla="*/ 147 w 171"/>
                <a:gd name="T1" fmla="*/ 0 h 138"/>
                <a:gd name="T2" fmla="*/ 171 w 171"/>
                <a:gd name="T3" fmla="*/ 138 h 138"/>
                <a:gd name="T4" fmla="*/ 0 w 171"/>
                <a:gd name="T5" fmla="*/ 26 h 138"/>
              </a:gdLst>
              <a:ahLst/>
              <a:cxnLst>
                <a:cxn ang="0">
                  <a:pos x="T0" y="T1"/>
                </a:cxn>
                <a:cxn ang="0">
                  <a:pos x="T2" y="T3"/>
                </a:cxn>
                <a:cxn ang="0">
                  <a:pos x="T4" y="T5"/>
                </a:cxn>
              </a:cxnLst>
              <a:rect l="0" t="0" r="r" b="b"/>
              <a:pathLst>
                <a:path w="171" h="138">
                  <a:moveTo>
                    <a:pt x="147" y="0"/>
                  </a:moveTo>
                  <a:lnTo>
                    <a:pt x="171" y="138"/>
                  </a:lnTo>
                  <a:lnTo>
                    <a:pt x="0" y="26"/>
                  </a:ln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46" name="Freeform 38">
              <a:extLst>
                <a:ext uri="{FF2B5EF4-FFF2-40B4-BE49-F238E27FC236}">
                  <a16:creationId xmlns:a16="http://schemas.microsoft.com/office/drawing/2014/main" id="{AAA1083E-0984-B440-8AAF-9CAC6B808DE1}"/>
                </a:ext>
              </a:extLst>
            </p:cNvPr>
            <p:cNvSpPr>
              <a:spLocks/>
            </p:cNvSpPr>
            <p:nvPr/>
          </p:nvSpPr>
          <p:spPr bwMode="auto">
            <a:xfrm>
              <a:off x="360363" y="844550"/>
              <a:ext cx="446087" cy="196850"/>
            </a:xfrm>
            <a:custGeom>
              <a:avLst/>
              <a:gdLst>
                <a:gd name="T0" fmla="*/ 0 w 281"/>
                <a:gd name="T1" fmla="*/ 98 h 124"/>
                <a:gd name="T2" fmla="*/ 171 w 281"/>
                <a:gd name="T3" fmla="*/ 124 h 124"/>
                <a:gd name="T4" fmla="*/ 281 w 281"/>
                <a:gd name="T5" fmla="*/ 0 h 124"/>
              </a:gdLst>
              <a:ahLst/>
              <a:cxnLst>
                <a:cxn ang="0">
                  <a:pos x="T0" y="T1"/>
                </a:cxn>
                <a:cxn ang="0">
                  <a:pos x="T2" y="T3"/>
                </a:cxn>
                <a:cxn ang="0">
                  <a:pos x="T4" y="T5"/>
                </a:cxn>
              </a:cxnLst>
              <a:rect l="0" t="0" r="r" b="b"/>
              <a:pathLst>
                <a:path w="281" h="124">
                  <a:moveTo>
                    <a:pt x="0" y="98"/>
                  </a:moveTo>
                  <a:lnTo>
                    <a:pt x="171" y="124"/>
                  </a:lnTo>
                  <a:lnTo>
                    <a:pt x="281" y="0"/>
                  </a:ln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47" name="Freeform 39">
              <a:extLst>
                <a:ext uri="{FF2B5EF4-FFF2-40B4-BE49-F238E27FC236}">
                  <a16:creationId xmlns:a16="http://schemas.microsoft.com/office/drawing/2014/main" id="{A7DFD9E2-2FD5-AB4A-87AA-9950257C52CD}"/>
                </a:ext>
              </a:extLst>
            </p:cNvPr>
            <p:cNvSpPr>
              <a:spLocks/>
            </p:cNvSpPr>
            <p:nvPr/>
          </p:nvSpPr>
          <p:spPr bwMode="auto">
            <a:xfrm>
              <a:off x="157163" y="901700"/>
              <a:ext cx="742950" cy="828675"/>
            </a:xfrm>
            <a:custGeom>
              <a:avLst/>
              <a:gdLst>
                <a:gd name="T0" fmla="*/ 299 w 468"/>
                <a:gd name="T1" fmla="*/ 88 h 522"/>
                <a:gd name="T2" fmla="*/ 347 w 468"/>
                <a:gd name="T3" fmla="*/ 147 h 522"/>
                <a:gd name="T4" fmla="*/ 382 w 468"/>
                <a:gd name="T5" fmla="*/ 190 h 522"/>
                <a:gd name="T6" fmla="*/ 468 w 468"/>
                <a:gd name="T7" fmla="*/ 0 h 522"/>
                <a:gd name="T8" fmla="*/ 347 w 468"/>
                <a:gd name="T9" fmla="*/ 147 h 522"/>
                <a:gd name="T10" fmla="*/ 166 w 468"/>
                <a:gd name="T11" fmla="*/ 363 h 522"/>
                <a:gd name="T12" fmla="*/ 164 w 468"/>
                <a:gd name="T13" fmla="*/ 368 h 522"/>
                <a:gd name="T14" fmla="*/ 28 w 468"/>
                <a:gd name="T15" fmla="*/ 289 h 522"/>
                <a:gd name="T16" fmla="*/ 299 w 468"/>
                <a:gd name="T17" fmla="*/ 88 h 522"/>
                <a:gd name="T18" fmla="*/ 166 w 468"/>
                <a:gd name="T19" fmla="*/ 363 h 522"/>
                <a:gd name="T20" fmla="*/ 164 w 468"/>
                <a:gd name="T21" fmla="*/ 368 h 522"/>
                <a:gd name="T22" fmla="*/ 0 w 468"/>
                <a:gd name="T23"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8" h="522">
                  <a:moveTo>
                    <a:pt x="299" y="88"/>
                  </a:moveTo>
                  <a:lnTo>
                    <a:pt x="347" y="147"/>
                  </a:lnTo>
                  <a:lnTo>
                    <a:pt x="382" y="190"/>
                  </a:lnTo>
                  <a:lnTo>
                    <a:pt x="468" y="0"/>
                  </a:lnTo>
                  <a:lnTo>
                    <a:pt x="347" y="147"/>
                  </a:lnTo>
                  <a:lnTo>
                    <a:pt x="166" y="363"/>
                  </a:lnTo>
                  <a:lnTo>
                    <a:pt x="164" y="368"/>
                  </a:lnTo>
                  <a:lnTo>
                    <a:pt x="28" y="289"/>
                  </a:lnTo>
                  <a:lnTo>
                    <a:pt x="299" y="88"/>
                  </a:lnTo>
                  <a:lnTo>
                    <a:pt x="166" y="363"/>
                  </a:lnTo>
                  <a:lnTo>
                    <a:pt x="164" y="368"/>
                  </a:lnTo>
                  <a:lnTo>
                    <a:pt x="0" y="522"/>
                  </a:ln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48" name="Line 40">
              <a:extLst>
                <a:ext uri="{FF2B5EF4-FFF2-40B4-BE49-F238E27FC236}">
                  <a16:creationId xmlns:a16="http://schemas.microsoft.com/office/drawing/2014/main" id="{68B4B42B-A365-604A-977A-35E53305A63D}"/>
                </a:ext>
              </a:extLst>
            </p:cNvPr>
            <p:cNvSpPr>
              <a:spLocks noChangeShapeType="1"/>
            </p:cNvSpPr>
            <p:nvPr/>
          </p:nvSpPr>
          <p:spPr bwMode="auto">
            <a:xfrm>
              <a:off x="1168400" y="2182813"/>
              <a:ext cx="188912" cy="315912"/>
            </a:xfrm>
            <a:prstGeom prst="line">
              <a:avLst/>
            </a:prstGeom>
            <a:noFill/>
            <a:ln w="1428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49" name="Freeform 41">
              <a:extLst>
                <a:ext uri="{FF2B5EF4-FFF2-40B4-BE49-F238E27FC236}">
                  <a16:creationId xmlns:a16="http://schemas.microsoft.com/office/drawing/2014/main" id="{589268CC-F174-984C-B0AC-1F1C923C6200}"/>
                </a:ext>
              </a:extLst>
            </p:cNvPr>
            <p:cNvSpPr>
              <a:spLocks/>
            </p:cNvSpPr>
            <p:nvPr/>
          </p:nvSpPr>
          <p:spPr bwMode="auto">
            <a:xfrm>
              <a:off x="417513" y="1462088"/>
              <a:ext cx="750887" cy="720725"/>
            </a:xfrm>
            <a:custGeom>
              <a:avLst/>
              <a:gdLst>
                <a:gd name="T0" fmla="*/ 0 w 473"/>
                <a:gd name="T1" fmla="*/ 0 h 454"/>
                <a:gd name="T2" fmla="*/ 2 w 473"/>
                <a:gd name="T3" fmla="*/ 10 h 454"/>
                <a:gd name="T4" fmla="*/ 2 w 473"/>
                <a:gd name="T5" fmla="*/ 10 h 454"/>
                <a:gd name="T6" fmla="*/ 2 w 473"/>
                <a:gd name="T7" fmla="*/ 12 h 454"/>
                <a:gd name="T8" fmla="*/ 50 w 473"/>
                <a:gd name="T9" fmla="*/ 204 h 454"/>
                <a:gd name="T10" fmla="*/ 333 w 473"/>
                <a:gd name="T11" fmla="*/ 219 h 454"/>
                <a:gd name="T12" fmla="*/ 468 w 473"/>
                <a:gd name="T13" fmla="*/ 444 h 454"/>
                <a:gd name="T14" fmla="*/ 473 w 473"/>
                <a:gd name="T15" fmla="*/ 454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3" h="454">
                  <a:moveTo>
                    <a:pt x="0" y="0"/>
                  </a:moveTo>
                  <a:lnTo>
                    <a:pt x="2" y="10"/>
                  </a:lnTo>
                  <a:lnTo>
                    <a:pt x="2" y="10"/>
                  </a:lnTo>
                  <a:lnTo>
                    <a:pt x="2" y="12"/>
                  </a:lnTo>
                  <a:lnTo>
                    <a:pt x="50" y="204"/>
                  </a:lnTo>
                  <a:lnTo>
                    <a:pt x="333" y="219"/>
                  </a:lnTo>
                  <a:lnTo>
                    <a:pt x="468" y="444"/>
                  </a:lnTo>
                  <a:lnTo>
                    <a:pt x="473" y="454"/>
                  </a:ln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50" name="Freeform 42">
              <a:extLst>
                <a:ext uri="{FF2B5EF4-FFF2-40B4-BE49-F238E27FC236}">
                  <a16:creationId xmlns:a16="http://schemas.microsoft.com/office/drawing/2014/main" id="{041AB439-F5A1-3F43-9E44-0A51F0D5BBAA}"/>
                </a:ext>
              </a:extLst>
            </p:cNvPr>
            <p:cNvSpPr>
              <a:spLocks/>
            </p:cNvSpPr>
            <p:nvPr/>
          </p:nvSpPr>
          <p:spPr bwMode="auto">
            <a:xfrm>
              <a:off x="442913" y="2166938"/>
              <a:ext cx="717550" cy="395287"/>
            </a:xfrm>
            <a:custGeom>
              <a:avLst/>
              <a:gdLst>
                <a:gd name="T0" fmla="*/ 452 w 452"/>
                <a:gd name="T1" fmla="*/ 0 h 249"/>
                <a:gd name="T2" fmla="*/ 167 w 452"/>
                <a:gd name="T3" fmla="*/ 157 h 249"/>
                <a:gd name="T4" fmla="*/ 0 w 452"/>
                <a:gd name="T5" fmla="*/ 249 h 249"/>
              </a:gdLst>
              <a:ahLst/>
              <a:cxnLst>
                <a:cxn ang="0">
                  <a:pos x="T0" y="T1"/>
                </a:cxn>
                <a:cxn ang="0">
                  <a:pos x="T2" y="T3"/>
                </a:cxn>
                <a:cxn ang="0">
                  <a:pos x="T4" y="T5"/>
                </a:cxn>
              </a:cxnLst>
              <a:rect l="0" t="0" r="r" b="b"/>
              <a:pathLst>
                <a:path w="452" h="249">
                  <a:moveTo>
                    <a:pt x="452" y="0"/>
                  </a:moveTo>
                  <a:lnTo>
                    <a:pt x="167" y="157"/>
                  </a:lnTo>
                  <a:lnTo>
                    <a:pt x="0" y="249"/>
                  </a:ln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51" name="Freeform 43">
              <a:extLst>
                <a:ext uri="{FF2B5EF4-FFF2-40B4-BE49-F238E27FC236}">
                  <a16:creationId xmlns:a16="http://schemas.microsoft.com/office/drawing/2014/main" id="{032CB4A9-66CC-224C-93D5-30CDF040BE89}"/>
                </a:ext>
              </a:extLst>
            </p:cNvPr>
            <p:cNvSpPr>
              <a:spLocks/>
            </p:cNvSpPr>
            <p:nvPr/>
          </p:nvSpPr>
          <p:spPr bwMode="auto">
            <a:xfrm>
              <a:off x="179388" y="1785938"/>
              <a:ext cx="1003300" cy="954087"/>
            </a:xfrm>
            <a:custGeom>
              <a:avLst/>
              <a:gdLst>
                <a:gd name="T0" fmla="*/ 632 w 632"/>
                <a:gd name="T1" fmla="*/ 601 h 601"/>
                <a:gd name="T2" fmla="*/ 333 w 632"/>
                <a:gd name="T3" fmla="*/ 397 h 601"/>
                <a:gd name="T4" fmla="*/ 0 w 632"/>
                <a:gd name="T5" fmla="*/ 174 h 601"/>
                <a:gd name="T6" fmla="*/ 200 w 632"/>
                <a:gd name="T7" fmla="*/ 0 h 601"/>
              </a:gdLst>
              <a:ahLst/>
              <a:cxnLst>
                <a:cxn ang="0">
                  <a:pos x="T0" y="T1"/>
                </a:cxn>
                <a:cxn ang="0">
                  <a:pos x="T2" y="T3"/>
                </a:cxn>
                <a:cxn ang="0">
                  <a:pos x="T4" y="T5"/>
                </a:cxn>
                <a:cxn ang="0">
                  <a:pos x="T6" y="T7"/>
                </a:cxn>
              </a:cxnLst>
              <a:rect l="0" t="0" r="r" b="b"/>
              <a:pathLst>
                <a:path w="632" h="601">
                  <a:moveTo>
                    <a:pt x="632" y="601"/>
                  </a:moveTo>
                  <a:lnTo>
                    <a:pt x="333" y="397"/>
                  </a:lnTo>
                  <a:lnTo>
                    <a:pt x="0" y="174"/>
                  </a:lnTo>
                  <a:lnTo>
                    <a:pt x="200" y="0"/>
                  </a:ln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52" name="Freeform 44">
              <a:extLst>
                <a:ext uri="{FF2B5EF4-FFF2-40B4-BE49-F238E27FC236}">
                  <a16:creationId xmlns:a16="http://schemas.microsoft.com/office/drawing/2014/main" id="{8CACCF1F-258C-2641-A2A1-7C5F052D0983}"/>
                </a:ext>
              </a:extLst>
            </p:cNvPr>
            <p:cNvSpPr>
              <a:spLocks/>
            </p:cNvSpPr>
            <p:nvPr/>
          </p:nvSpPr>
          <p:spPr bwMode="auto">
            <a:xfrm>
              <a:off x="946150" y="1530350"/>
              <a:ext cx="411162" cy="779462"/>
            </a:xfrm>
            <a:custGeom>
              <a:avLst/>
              <a:gdLst>
                <a:gd name="T0" fmla="*/ 0 w 259"/>
                <a:gd name="T1" fmla="*/ 176 h 491"/>
                <a:gd name="T2" fmla="*/ 135 w 259"/>
                <a:gd name="T3" fmla="*/ 0 h 491"/>
                <a:gd name="T4" fmla="*/ 259 w 259"/>
                <a:gd name="T5" fmla="*/ 150 h 491"/>
                <a:gd name="T6" fmla="*/ 140 w 259"/>
                <a:gd name="T7" fmla="*/ 411 h 491"/>
                <a:gd name="T8" fmla="*/ 140 w 259"/>
                <a:gd name="T9" fmla="*/ 411 h 491"/>
                <a:gd name="T10" fmla="*/ 230 w 259"/>
                <a:gd name="T11" fmla="*/ 491 h 491"/>
              </a:gdLst>
              <a:ahLst/>
              <a:cxnLst>
                <a:cxn ang="0">
                  <a:pos x="T0" y="T1"/>
                </a:cxn>
                <a:cxn ang="0">
                  <a:pos x="T2" y="T3"/>
                </a:cxn>
                <a:cxn ang="0">
                  <a:pos x="T4" y="T5"/>
                </a:cxn>
                <a:cxn ang="0">
                  <a:pos x="T6" y="T7"/>
                </a:cxn>
                <a:cxn ang="0">
                  <a:pos x="T8" y="T9"/>
                </a:cxn>
                <a:cxn ang="0">
                  <a:pos x="T10" y="T11"/>
                </a:cxn>
              </a:cxnLst>
              <a:rect l="0" t="0" r="r" b="b"/>
              <a:pathLst>
                <a:path w="259" h="491">
                  <a:moveTo>
                    <a:pt x="0" y="176"/>
                  </a:moveTo>
                  <a:lnTo>
                    <a:pt x="135" y="0"/>
                  </a:lnTo>
                  <a:lnTo>
                    <a:pt x="259" y="150"/>
                  </a:lnTo>
                  <a:lnTo>
                    <a:pt x="140" y="411"/>
                  </a:lnTo>
                  <a:lnTo>
                    <a:pt x="140" y="411"/>
                  </a:lnTo>
                  <a:lnTo>
                    <a:pt x="230" y="491"/>
                  </a:ln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53" name="Freeform 45">
              <a:extLst>
                <a:ext uri="{FF2B5EF4-FFF2-40B4-BE49-F238E27FC236}">
                  <a16:creationId xmlns:a16="http://schemas.microsoft.com/office/drawing/2014/main" id="{C0114248-CC39-564E-8F23-567D9A6A3D78}"/>
                </a:ext>
              </a:extLst>
            </p:cNvPr>
            <p:cNvSpPr>
              <a:spLocks/>
            </p:cNvSpPr>
            <p:nvPr/>
          </p:nvSpPr>
          <p:spPr bwMode="auto">
            <a:xfrm>
              <a:off x="1096963" y="1247775"/>
              <a:ext cx="357187" cy="282575"/>
            </a:xfrm>
            <a:custGeom>
              <a:avLst/>
              <a:gdLst>
                <a:gd name="T0" fmla="*/ 40 w 225"/>
                <a:gd name="T1" fmla="*/ 178 h 178"/>
                <a:gd name="T2" fmla="*/ 0 w 225"/>
                <a:gd name="T3" fmla="*/ 43 h 178"/>
                <a:gd name="T4" fmla="*/ 225 w 225"/>
                <a:gd name="T5" fmla="*/ 0 h 178"/>
              </a:gdLst>
              <a:ahLst/>
              <a:cxnLst>
                <a:cxn ang="0">
                  <a:pos x="T0" y="T1"/>
                </a:cxn>
                <a:cxn ang="0">
                  <a:pos x="T2" y="T3"/>
                </a:cxn>
                <a:cxn ang="0">
                  <a:pos x="T4" y="T5"/>
                </a:cxn>
              </a:cxnLst>
              <a:rect l="0" t="0" r="r" b="b"/>
              <a:pathLst>
                <a:path w="225" h="178">
                  <a:moveTo>
                    <a:pt x="40" y="178"/>
                  </a:moveTo>
                  <a:lnTo>
                    <a:pt x="0" y="43"/>
                  </a:lnTo>
                  <a:lnTo>
                    <a:pt x="225" y="0"/>
                  </a:ln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54" name="Line 46">
              <a:extLst>
                <a:ext uri="{FF2B5EF4-FFF2-40B4-BE49-F238E27FC236}">
                  <a16:creationId xmlns:a16="http://schemas.microsoft.com/office/drawing/2014/main" id="{6299120A-BD34-2E4D-ADDF-04B4DAF5C10A}"/>
                </a:ext>
              </a:extLst>
            </p:cNvPr>
            <p:cNvSpPr>
              <a:spLocks noChangeShapeType="1"/>
            </p:cNvSpPr>
            <p:nvPr/>
          </p:nvSpPr>
          <p:spPr bwMode="auto">
            <a:xfrm flipV="1">
              <a:off x="1096963" y="1006475"/>
              <a:ext cx="176212" cy="290512"/>
            </a:xfrm>
            <a:prstGeom prst="line">
              <a:avLst/>
            </a:prstGeom>
            <a:noFill/>
            <a:ln w="1428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sp>
          <p:nvSpPr>
            <p:cNvPr id="55" name="Freeform 47">
              <a:extLst>
                <a:ext uri="{FF2B5EF4-FFF2-40B4-BE49-F238E27FC236}">
                  <a16:creationId xmlns:a16="http://schemas.microsoft.com/office/drawing/2014/main" id="{DD9D632A-B57B-F84E-A16D-F510240D0B2C}"/>
                </a:ext>
              </a:extLst>
            </p:cNvPr>
            <p:cNvSpPr>
              <a:spLocks/>
            </p:cNvSpPr>
            <p:nvPr/>
          </p:nvSpPr>
          <p:spPr bwMode="auto">
            <a:xfrm>
              <a:off x="417513" y="1203325"/>
              <a:ext cx="679450" cy="282575"/>
            </a:xfrm>
            <a:custGeom>
              <a:avLst/>
              <a:gdLst>
                <a:gd name="T0" fmla="*/ 428 w 428"/>
                <a:gd name="T1" fmla="*/ 71 h 178"/>
                <a:gd name="T2" fmla="*/ 425 w 428"/>
                <a:gd name="T3" fmla="*/ 71 h 178"/>
                <a:gd name="T4" fmla="*/ 218 w 428"/>
                <a:gd name="T5" fmla="*/ 0 h 178"/>
                <a:gd name="T6" fmla="*/ 2 w 428"/>
                <a:gd name="T7" fmla="*/ 175 h 178"/>
                <a:gd name="T8" fmla="*/ 0 w 428"/>
                <a:gd name="T9" fmla="*/ 178 h 178"/>
              </a:gdLst>
              <a:ahLst/>
              <a:cxnLst>
                <a:cxn ang="0">
                  <a:pos x="T0" y="T1"/>
                </a:cxn>
                <a:cxn ang="0">
                  <a:pos x="T2" y="T3"/>
                </a:cxn>
                <a:cxn ang="0">
                  <a:pos x="T4" y="T5"/>
                </a:cxn>
                <a:cxn ang="0">
                  <a:pos x="T6" y="T7"/>
                </a:cxn>
                <a:cxn ang="0">
                  <a:pos x="T8" y="T9"/>
                </a:cxn>
              </a:cxnLst>
              <a:rect l="0" t="0" r="r" b="b"/>
              <a:pathLst>
                <a:path w="428" h="178">
                  <a:moveTo>
                    <a:pt x="428" y="71"/>
                  </a:moveTo>
                  <a:lnTo>
                    <a:pt x="425" y="71"/>
                  </a:lnTo>
                  <a:lnTo>
                    <a:pt x="218" y="0"/>
                  </a:lnTo>
                  <a:lnTo>
                    <a:pt x="2" y="175"/>
                  </a:lnTo>
                  <a:lnTo>
                    <a:pt x="0" y="178"/>
                  </a:ln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3599" dirty="0">
                <a:latin typeface="Open Sans Light" panose="020B0306030504020204" pitchFamily="34" charset="0"/>
              </a:endParaRPr>
            </a:p>
          </p:txBody>
        </p:sp>
      </p:grpSp>
      <p:sp>
        <p:nvSpPr>
          <p:cNvPr id="56" name="Rectangle 55">
            <a:extLst>
              <a:ext uri="{FF2B5EF4-FFF2-40B4-BE49-F238E27FC236}">
                <a16:creationId xmlns:a16="http://schemas.microsoft.com/office/drawing/2014/main" id="{26F2BC80-B49D-A94C-B4F9-662287138985}"/>
              </a:ext>
            </a:extLst>
          </p:cNvPr>
          <p:cNvSpPr/>
          <p:nvPr/>
        </p:nvSpPr>
        <p:spPr>
          <a:xfrm>
            <a:off x="1588" y="3105110"/>
            <a:ext cx="12188825" cy="3752890"/>
          </a:xfrm>
          <a:prstGeom prst="rect">
            <a:avLst/>
          </a:prstGeom>
          <a:gradFill flip="none" rotWithShape="1">
            <a:gsLst>
              <a:gs pos="100000">
                <a:srgbClr val="5BCBF5">
                  <a:alpha val="59000"/>
                  <a:lumMod val="65000"/>
                </a:srgbClr>
              </a:gs>
              <a:gs pos="0">
                <a:srgbClr val="00549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400" dirty="0">
              <a:latin typeface="Open Sans Light" panose="020B0306030504020204" pitchFamily="34" charset="0"/>
            </a:endParaRPr>
          </a:p>
        </p:txBody>
      </p:sp>
      <p:cxnSp>
        <p:nvCxnSpPr>
          <p:cNvPr id="57" name="Straight Connector 56">
            <a:extLst>
              <a:ext uri="{FF2B5EF4-FFF2-40B4-BE49-F238E27FC236}">
                <a16:creationId xmlns:a16="http://schemas.microsoft.com/office/drawing/2014/main" id="{325C6F2D-B9E2-8442-9F20-CBA2076E304D}"/>
              </a:ext>
            </a:extLst>
          </p:cNvPr>
          <p:cNvCxnSpPr>
            <a:cxnSpLocks/>
            <a:stCxn id="41" idx="1"/>
            <a:endCxn id="60" idx="2"/>
          </p:cNvCxnSpPr>
          <p:nvPr/>
        </p:nvCxnSpPr>
        <p:spPr>
          <a:xfrm flipV="1">
            <a:off x="2093159" y="2136997"/>
            <a:ext cx="2952962" cy="24087"/>
          </a:xfrm>
          <a:prstGeom prst="line">
            <a:avLst/>
          </a:prstGeom>
          <a:ln w="38100" cap="rnd">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E99AE61-DD96-8047-85BE-26D2EB4054F9}"/>
              </a:ext>
            </a:extLst>
          </p:cNvPr>
          <p:cNvCxnSpPr>
            <a:cxnSpLocks/>
          </p:cNvCxnSpPr>
          <p:nvPr/>
        </p:nvCxnSpPr>
        <p:spPr>
          <a:xfrm>
            <a:off x="2071379" y="6589607"/>
            <a:ext cx="2959409" cy="0"/>
          </a:xfrm>
          <a:prstGeom prst="line">
            <a:avLst/>
          </a:prstGeom>
          <a:ln w="38100"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Down Arrow 58">
            <a:extLst>
              <a:ext uri="{FF2B5EF4-FFF2-40B4-BE49-F238E27FC236}">
                <a16:creationId xmlns:a16="http://schemas.microsoft.com/office/drawing/2014/main" id="{1FF67E9E-8331-D14E-ACC0-3AEA7DEEEF9C}"/>
              </a:ext>
            </a:extLst>
          </p:cNvPr>
          <p:cNvSpPr/>
          <p:nvPr/>
        </p:nvSpPr>
        <p:spPr>
          <a:xfrm>
            <a:off x="4866285" y="2457650"/>
            <a:ext cx="359671" cy="61638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latin typeface="Open Sans Light" panose="020B0306030504020204" pitchFamily="34" charset="0"/>
            </a:endParaRPr>
          </a:p>
        </p:txBody>
      </p:sp>
      <p:sp>
        <p:nvSpPr>
          <p:cNvPr id="60" name="Down Arrow 59">
            <a:extLst>
              <a:ext uri="{FF2B5EF4-FFF2-40B4-BE49-F238E27FC236}">
                <a16:creationId xmlns:a16="http://schemas.microsoft.com/office/drawing/2014/main" id="{82421A54-7BF6-1E4F-9899-F081864AFE95}"/>
              </a:ext>
            </a:extLst>
          </p:cNvPr>
          <p:cNvSpPr/>
          <p:nvPr/>
        </p:nvSpPr>
        <p:spPr>
          <a:xfrm flipV="1">
            <a:off x="4866285" y="2136997"/>
            <a:ext cx="359671" cy="43127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latin typeface="Open Sans Light" panose="020B0306030504020204" pitchFamily="34" charset="0"/>
            </a:endParaRPr>
          </a:p>
        </p:txBody>
      </p:sp>
      <p:sp>
        <p:nvSpPr>
          <p:cNvPr id="61" name="Down Arrow 60">
            <a:extLst>
              <a:ext uri="{FF2B5EF4-FFF2-40B4-BE49-F238E27FC236}">
                <a16:creationId xmlns:a16="http://schemas.microsoft.com/office/drawing/2014/main" id="{559DB9EB-458B-214D-9821-EACAC877F80D}"/>
              </a:ext>
            </a:extLst>
          </p:cNvPr>
          <p:cNvSpPr/>
          <p:nvPr/>
        </p:nvSpPr>
        <p:spPr>
          <a:xfrm>
            <a:off x="4866285" y="4161208"/>
            <a:ext cx="359671" cy="2365722"/>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latin typeface="Open Sans Light" panose="020B0306030504020204" pitchFamily="34" charset="0"/>
            </a:endParaRPr>
          </a:p>
        </p:txBody>
      </p:sp>
      <p:sp>
        <p:nvSpPr>
          <p:cNvPr id="62" name="Down Arrow 61">
            <a:extLst>
              <a:ext uri="{FF2B5EF4-FFF2-40B4-BE49-F238E27FC236}">
                <a16:creationId xmlns:a16="http://schemas.microsoft.com/office/drawing/2014/main" id="{E6DD55BD-69CF-AE4B-8F93-9C9763C9A6EE}"/>
              </a:ext>
            </a:extLst>
          </p:cNvPr>
          <p:cNvSpPr/>
          <p:nvPr/>
        </p:nvSpPr>
        <p:spPr>
          <a:xfrm flipV="1">
            <a:off x="4866285" y="3136711"/>
            <a:ext cx="359671" cy="161171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latin typeface="Open Sans Light" panose="020B0306030504020204" pitchFamily="34" charset="0"/>
            </a:endParaRPr>
          </a:p>
        </p:txBody>
      </p:sp>
      <p:sp>
        <p:nvSpPr>
          <p:cNvPr id="96" name="TextBox 95">
            <a:extLst>
              <a:ext uri="{FF2B5EF4-FFF2-40B4-BE49-F238E27FC236}">
                <a16:creationId xmlns:a16="http://schemas.microsoft.com/office/drawing/2014/main" id="{705AE927-C87E-0842-9588-D92D7A162C9A}"/>
              </a:ext>
            </a:extLst>
          </p:cNvPr>
          <p:cNvSpPr txBox="1"/>
          <p:nvPr/>
        </p:nvSpPr>
        <p:spPr>
          <a:xfrm>
            <a:off x="5584981" y="2039518"/>
            <a:ext cx="4077852" cy="400110"/>
          </a:xfrm>
          <a:prstGeom prst="rect">
            <a:avLst/>
          </a:prstGeom>
          <a:noFill/>
        </p:spPr>
        <p:txBody>
          <a:bodyPr wrap="square" rtlCol="0" anchor="ctr" anchorCtr="0">
            <a:spAutoFit/>
          </a:bodyPr>
          <a:lstStyle/>
          <a:p>
            <a:r>
              <a:rPr lang="en-US" sz="2000" b="1" dirty="0">
                <a:solidFill>
                  <a:schemeClr val="tx2"/>
                </a:solidFill>
                <a:latin typeface="Open Sans" panose="020B0606030504020204" pitchFamily="34" charset="0"/>
                <a:ea typeface="Open Sans" panose="020B0606030504020204" pitchFamily="34" charset="0"/>
                <a:cs typeface="Open Sans" panose="020B0606030504020204" pitchFamily="34" charset="0"/>
              </a:rPr>
              <a:t>Academics can help you with</a:t>
            </a:r>
          </a:p>
        </p:txBody>
      </p:sp>
      <p:sp>
        <p:nvSpPr>
          <p:cNvPr id="97" name="Subtitle 2">
            <a:extLst>
              <a:ext uri="{FF2B5EF4-FFF2-40B4-BE49-F238E27FC236}">
                <a16:creationId xmlns:a16="http://schemas.microsoft.com/office/drawing/2014/main" id="{81284590-43F2-BB48-BD20-BDB43B4B9D51}"/>
              </a:ext>
            </a:extLst>
          </p:cNvPr>
          <p:cNvSpPr txBox="1">
            <a:spLocks/>
          </p:cNvSpPr>
          <p:nvPr/>
        </p:nvSpPr>
        <p:spPr>
          <a:xfrm>
            <a:off x="5584980" y="2385796"/>
            <a:ext cx="6276819" cy="620717"/>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750"/>
              </a:lnSpc>
            </a:pPr>
            <a:r>
              <a:rPr lang="en-US" sz="1600" dirty="0">
                <a:solidFill>
                  <a:schemeClr val="tx1"/>
                </a:solidFill>
              </a:rPr>
              <a:t>Financial theory,  mathematics, statistics, research methodology, </a:t>
            </a:r>
          </a:p>
          <a:p>
            <a:pPr algn="just">
              <a:lnSpc>
                <a:spcPts val="1750"/>
              </a:lnSpc>
            </a:pPr>
            <a:r>
              <a:rPr lang="en-US" sz="1600" dirty="0">
                <a:solidFill>
                  <a:schemeClr val="tx1"/>
                </a:solidFill>
              </a:rPr>
              <a:t>Programming for Financial Research – SAS/</a:t>
            </a:r>
            <a:r>
              <a:rPr lang="en-US" sz="1600" dirty="0" err="1">
                <a:solidFill>
                  <a:schemeClr val="tx1"/>
                </a:solidFill>
              </a:rPr>
              <a:t>MatLab</a:t>
            </a:r>
            <a:r>
              <a:rPr lang="en-US" sz="1600" dirty="0">
                <a:solidFill>
                  <a:schemeClr val="tx1"/>
                </a:solidFill>
              </a:rPr>
              <a:t>/STATA</a:t>
            </a:r>
            <a:endParaRPr lang="en-US" sz="16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8" name="TextBox 97">
            <a:extLst>
              <a:ext uri="{FF2B5EF4-FFF2-40B4-BE49-F238E27FC236}">
                <a16:creationId xmlns:a16="http://schemas.microsoft.com/office/drawing/2014/main" id="{97ED394F-CB3A-DC4E-9A7B-95F1C4F32E86}"/>
              </a:ext>
            </a:extLst>
          </p:cNvPr>
          <p:cNvSpPr txBox="1"/>
          <p:nvPr/>
        </p:nvSpPr>
        <p:spPr>
          <a:xfrm>
            <a:off x="5584980" y="3380950"/>
            <a:ext cx="3766159" cy="400110"/>
          </a:xfrm>
          <a:prstGeom prst="rect">
            <a:avLst/>
          </a:prstGeom>
          <a:noFill/>
        </p:spPr>
        <p:txBody>
          <a:bodyPr wrap="none" rtlCol="0" anchor="ctr" anchorCtr="0">
            <a:spAutoFit/>
          </a:bodyPr>
          <a:lstStyle/>
          <a:p>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But you are on your own with</a:t>
            </a:r>
          </a:p>
        </p:txBody>
      </p:sp>
      <p:sp>
        <p:nvSpPr>
          <p:cNvPr id="99" name="Subtitle 2">
            <a:extLst>
              <a:ext uri="{FF2B5EF4-FFF2-40B4-BE49-F238E27FC236}">
                <a16:creationId xmlns:a16="http://schemas.microsoft.com/office/drawing/2014/main" id="{74C3F5CC-4135-BA41-8C85-36B00965DADD}"/>
              </a:ext>
            </a:extLst>
          </p:cNvPr>
          <p:cNvSpPr txBox="1">
            <a:spLocks/>
          </p:cNvSpPr>
          <p:nvPr/>
        </p:nvSpPr>
        <p:spPr>
          <a:xfrm>
            <a:off x="5584980" y="3779183"/>
            <a:ext cx="6276819" cy="1971856"/>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750"/>
              </a:lnSpc>
            </a:pPr>
            <a:r>
              <a:rPr lang="en-US" sz="1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Advanced Data Science Topics </a:t>
            </a:r>
          </a:p>
          <a:p>
            <a:pPr marL="171450" indent="-171450" algn="just">
              <a:lnSpc>
                <a:spcPts val="1750"/>
              </a:lnSpc>
              <a:buFont typeface="Arial" panose="020B0604020202020204" pitchFamily="34" charset="0"/>
              <a:buChar char="•"/>
            </a:pPr>
            <a:r>
              <a:rPr lang="en-US" sz="1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Big Data, Rigorous data cleansing..</a:t>
            </a:r>
          </a:p>
          <a:p>
            <a:pPr marL="171450" indent="-171450" algn="just">
              <a:lnSpc>
                <a:spcPts val="1750"/>
              </a:lnSpc>
              <a:buFont typeface="Arial" panose="020B0604020202020204" pitchFamily="34" charset="0"/>
              <a:buChar char="•"/>
            </a:pPr>
            <a:r>
              <a:rPr lang="en-US" sz="1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Python/R Programming</a:t>
            </a:r>
          </a:p>
          <a:p>
            <a:pPr marL="171450" indent="-171450" algn="l">
              <a:lnSpc>
                <a:spcPts val="1750"/>
              </a:lnSpc>
              <a:buFont typeface="Arial" panose="020B0604020202020204" pitchFamily="34" charset="0"/>
              <a:buChar char="•"/>
            </a:pPr>
            <a:r>
              <a:rPr lang="en-US" sz="1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Machine Learning: Decision Tree, Random Forest , </a:t>
            </a:r>
            <a:br>
              <a:rPr lang="en-US" sz="1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16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XGBoost</a:t>
            </a:r>
            <a:r>
              <a:rPr lang="en-US" sz="1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Ensemble, etc.</a:t>
            </a:r>
          </a:p>
          <a:p>
            <a:pPr marL="171450" indent="-171450" algn="just">
              <a:lnSpc>
                <a:spcPts val="1750"/>
              </a:lnSpc>
              <a:buFont typeface="Arial" panose="020B0604020202020204" pitchFamily="34" charset="0"/>
              <a:buChar char="•"/>
            </a:pPr>
            <a:r>
              <a:rPr lang="en-US" sz="1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Deep Learning/AI: ANN, NLP, CNN, RNN, etc.</a:t>
            </a:r>
          </a:p>
          <a:p>
            <a:pPr marL="171450" indent="-171450" algn="just">
              <a:lnSpc>
                <a:spcPts val="1750"/>
              </a:lnSpc>
              <a:buFont typeface="Arial" panose="020B0604020202020204" pitchFamily="34" charset="0"/>
              <a:buChar char="•"/>
            </a:pPr>
            <a:r>
              <a:rPr lang="en-US" sz="1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BI Tools: </a:t>
            </a:r>
            <a:r>
              <a:rPr lang="en-US" sz="16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PowerBI</a:t>
            </a:r>
            <a:r>
              <a:rPr lang="en-US" sz="1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Tableau, </a:t>
            </a:r>
            <a:r>
              <a:rPr lang="en-US" sz="16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QlikSense</a:t>
            </a:r>
            <a:r>
              <a:rPr lang="en-US" sz="1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QlikView, etc.</a:t>
            </a:r>
          </a:p>
        </p:txBody>
      </p:sp>
      <p:sp>
        <p:nvSpPr>
          <p:cNvPr id="100" name="TextBox 99">
            <a:extLst>
              <a:ext uri="{FF2B5EF4-FFF2-40B4-BE49-F238E27FC236}">
                <a16:creationId xmlns:a16="http://schemas.microsoft.com/office/drawing/2014/main" id="{88BB071E-4D09-744D-A084-4BCE0529B826}"/>
              </a:ext>
            </a:extLst>
          </p:cNvPr>
          <p:cNvSpPr txBox="1"/>
          <p:nvPr/>
        </p:nvSpPr>
        <p:spPr>
          <a:xfrm>
            <a:off x="3786155" y="2232723"/>
            <a:ext cx="805029" cy="461665"/>
          </a:xfrm>
          <a:prstGeom prst="rect">
            <a:avLst/>
          </a:prstGeom>
          <a:noFill/>
        </p:spPr>
        <p:txBody>
          <a:bodyPr wrap="none" rtlCol="0">
            <a:spAutoFit/>
          </a:bodyPr>
          <a:lstStyle/>
          <a:p>
            <a:pPr algn="r"/>
            <a:r>
              <a:rPr lang="en-US" sz="2400" b="1" dirty="0">
                <a:latin typeface="Open Sans" panose="020B0606030504020204" pitchFamily="34" charset="0"/>
                <a:ea typeface="Open Sans" panose="020B0606030504020204" pitchFamily="34" charset="0"/>
                <a:cs typeface="Open Sans" panose="020B0606030504020204" pitchFamily="34" charset="0"/>
              </a:rPr>
              <a:t>20%</a:t>
            </a:r>
          </a:p>
        </p:txBody>
      </p:sp>
      <p:sp>
        <p:nvSpPr>
          <p:cNvPr id="101" name="TextBox 100">
            <a:extLst>
              <a:ext uri="{FF2B5EF4-FFF2-40B4-BE49-F238E27FC236}">
                <a16:creationId xmlns:a16="http://schemas.microsoft.com/office/drawing/2014/main" id="{505BFF92-5C6E-674C-B32D-7985570B8835}"/>
              </a:ext>
            </a:extLst>
          </p:cNvPr>
          <p:cNvSpPr txBox="1"/>
          <p:nvPr/>
        </p:nvSpPr>
        <p:spPr>
          <a:xfrm>
            <a:off x="3786155" y="4404554"/>
            <a:ext cx="805029" cy="461665"/>
          </a:xfrm>
          <a:prstGeom prst="rect">
            <a:avLst/>
          </a:prstGeom>
          <a:noFill/>
        </p:spPr>
        <p:txBody>
          <a:bodyPr wrap="none" rtlCol="0">
            <a:spAutoFit/>
          </a:bodyPr>
          <a:lstStyle/>
          <a:p>
            <a:pPr algn="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80%</a:t>
            </a:r>
          </a:p>
        </p:txBody>
      </p:sp>
      <p:sp>
        <p:nvSpPr>
          <p:cNvPr id="63" name="Title 1">
            <a:extLst>
              <a:ext uri="{FF2B5EF4-FFF2-40B4-BE49-F238E27FC236}">
                <a16:creationId xmlns:a16="http://schemas.microsoft.com/office/drawing/2014/main" id="{CC9C55F6-ACFD-428B-BD1D-518E44367737}"/>
              </a:ext>
            </a:extLst>
          </p:cNvPr>
          <p:cNvSpPr txBox="1">
            <a:spLocks/>
          </p:cNvSpPr>
          <p:nvPr/>
        </p:nvSpPr>
        <p:spPr>
          <a:xfrm>
            <a:off x="135082" y="599141"/>
            <a:ext cx="11939154" cy="1257300"/>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How to be </a:t>
            </a:r>
            <a:r>
              <a:rPr lang="en-US" b="1" dirty="0">
                <a:solidFill>
                  <a:schemeClr val="accent6"/>
                </a:solidFill>
              </a:rPr>
              <a:t>successful</a:t>
            </a:r>
            <a:r>
              <a:rPr lang="en-US" dirty="0"/>
              <a:t> in the </a:t>
            </a:r>
            <a:r>
              <a:rPr lang="en-US" b="1" dirty="0">
                <a:solidFill>
                  <a:schemeClr val="accent6"/>
                </a:solidFill>
              </a:rPr>
              <a:t>program/career</a:t>
            </a:r>
          </a:p>
        </p:txBody>
      </p:sp>
      <p:sp>
        <p:nvSpPr>
          <p:cNvPr id="65" name="TextBox 64">
            <a:extLst>
              <a:ext uri="{FF2B5EF4-FFF2-40B4-BE49-F238E27FC236}">
                <a16:creationId xmlns:a16="http://schemas.microsoft.com/office/drawing/2014/main" id="{4E69030C-5CED-4E13-8650-D81CB0129EB5}"/>
              </a:ext>
            </a:extLst>
          </p:cNvPr>
          <p:cNvSpPr txBox="1"/>
          <p:nvPr/>
        </p:nvSpPr>
        <p:spPr>
          <a:xfrm>
            <a:off x="5584980" y="5705051"/>
            <a:ext cx="2159822" cy="400110"/>
          </a:xfrm>
          <a:prstGeom prst="rect">
            <a:avLst/>
          </a:prstGeom>
          <a:noFill/>
        </p:spPr>
        <p:txBody>
          <a:bodyPr wrap="none" rtlCol="0" anchor="ctr" anchorCtr="0">
            <a:spAutoFit/>
          </a:bodyPr>
          <a:lstStyle/>
          <a:p>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Everything else..</a:t>
            </a:r>
          </a:p>
        </p:txBody>
      </p:sp>
      <p:sp>
        <p:nvSpPr>
          <p:cNvPr id="64" name="TextBox 63">
            <a:extLst>
              <a:ext uri="{FF2B5EF4-FFF2-40B4-BE49-F238E27FC236}">
                <a16:creationId xmlns:a16="http://schemas.microsoft.com/office/drawing/2014/main" id="{A225D8AB-7952-4E1E-B833-C7B225696DEB}"/>
              </a:ext>
            </a:extLst>
          </p:cNvPr>
          <p:cNvSpPr txBox="1"/>
          <p:nvPr/>
        </p:nvSpPr>
        <p:spPr>
          <a:xfrm>
            <a:off x="1972404" y="4936245"/>
            <a:ext cx="754758" cy="400110"/>
          </a:xfrm>
          <a:prstGeom prst="rect">
            <a:avLst/>
          </a:prstGeom>
          <a:noFill/>
        </p:spPr>
        <p:txBody>
          <a:bodyPr wrap="none" rtlCol="0" anchor="ctr" anchorCtr="0">
            <a:spAutoFit/>
          </a:bodyPr>
          <a:lstStyle/>
          <a:p>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Grits</a:t>
            </a:r>
          </a:p>
        </p:txBody>
      </p:sp>
      <p:sp>
        <p:nvSpPr>
          <p:cNvPr id="66" name="TextBox 65">
            <a:extLst>
              <a:ext uri="{FF2B5EF4-FFF2-40B4-BE49-F238E27FC236}">
                <a16:creationId xmlns:a16="http://schemas.microsoft.com/office/drawing/2014/main" id="{38B40D2B-7477-4779-A84C-8C32C47672A2}"/>
              </a:ext>
            </a:extLst>
          </p:cNvPr>
          <p:cNvSpPr txBox="1"/>
          <p:nvPr/>
        </p:nvSpPr>
        <p:spPr>
          <a:xfrm>
            <a:off x="1310364" y="5455635"/>
            <a:ext cx="2078839" cy="400110"/>
          </a:xfrm>
          <a:prstGeom prst="rect">
            <a:avLst/>
          </a:prstGeom>
          <a:noFill/>
        </p:spPr>
        <p:txBody>
          <a:bodyPr wrap="none" rtlCol="0" anchor="ctr" anchorCtr="0">
            <a:spAutoFit/>
          </a:bodyPr>
          <a:lstStyle/>
          <a:p>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Critical Mindset</a:t>
            </a:r>
          </a:p>
        </p:txBody>
      </p:sp>
      <p:sp>
        <p:nvSpPr>
          <p:cNvPr id="67" name="TextBox 66">
            <a:extLst>
              <a:ext uri="{FF2B5EF4-FFF2-40B4-BE49-F238E27FC236}">
                <a16:creationId xmlns:a16="http://schemas.microsoft.com/office/drawing/2014/main" id="{7DBA770A-28FD-4438-8E85-CE76D85FBE46}"/>
              </a:ext>
            </a:extLst>
          </p:cNvPr>
          <p:cNvSpPr txBox="1"/>
          <p:nvPr/>
        </p:nvSpPr>
        <p:spPr>
          <a:xfrm>
            <a:off x="1280933" y="5975026"/>
            <a:ext cx="2137701" cy="400110"/>
          </a:xfrm>
          <a:prstGeom prst="rect">
            <a:avLst/>
          </a:prstGeom>
          <a:noFill/>
        </p:spPr>
        <p:txBody>
          <a:bodyPr wrap="none" rtlCol="0" anchor="ctr" anchorCtr="0">
            <a:spAutoFit/>
          </a:bodyPr>
          <a:lstStyle/>
          <a:p>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Growth Mindset</a:t>
            </a:r>
          </a:p>
        </p:txBody>
      </p:sp>
    </p:spTree>
    <p:extLst>
      <p:ext uri="{BB962C8B-B14F-4D97-AF65-F5344CB8AC3E}">
        <p14:creationId xmlns:p14="http://schemas.microsoft.com/office/powerpoint/2010/main" val="246248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fade">
                                      <p:cBhvr>
                                        <p:cTn id="15" dur="500"/>
                                        <p:tgtEl>
                                          <p:spTgt spid="9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fade">
                                      <p:cBhvr>
                                        <p:cTn id="18" dur="500"/>
                                        <p:tgtEl>
                                          <p:spTgt spid="9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fade">
                                      <p:cBhvr>
                                        <p:cTn id="3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p:bldP spid="99" grpId="0"/>
      <p:bldP spid="65" grpId="0"/>
      <p:bldP spid="64" grpId="0"/>
      <p:bldP spid="66" grpId="0"/>
      <p:bldP spid="6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28DAD95-0271-41C2-A0F0-B1F4A7184133}"/>
              </a:ext>
            </a:extLst>
          </p:cNvPr>
          <p:cNvSpPr txBox="1"/>
          <p:nvPr/>
        </p:nvSpPr>
        <p:spPr>
          <a:xfrm>
            <a:off x="281386" y="502874"/>
            <a:ext cx="4290614" cy="1323439"/>
          </a:xfrm>
          <a:prstGeom prst="rect">
            <a:avLst/>
          </a:prstGeom>
          <a:noFill/>
        </p:spPr>
        <p:txBody>
          <a:bodyPr wrap="square" rtlCol="0">
            <a:spAutoFit/>
          </a:bodyPr>
          <a:lstStyle/>
          <a:p>
            <a:r>
              <a:rPr lang="en-US" sz="2000" dirty="0">
                <a:solidFill>
                  <a:schemeClr val="accent6">
                    <a:lumMod val="40000"/>
                    <a:lumOff val="60000"/>
                  </a:schemeClr>
                </a:solidFill>
                <a:latin typeface="+mj-lt"/>
              </a:rPr>
              <a:t>Data are not bricks to be stacked,</a:t>
            </a:r>
          </a:p>
          <a:p>
            <a:r>
              <a:rPr lang="en-US" sz="2000" dirty="0">
                <a:solidFill>
                  <a:schemeClr val="accent6">
                    <a:lumMod val="40000"/>
                    <a:lumOff val="60000"/>
                  </a:schemeClr>
                </a:solidFill>
                <a:latin typeface="+mj-lt"/>
              </a:rPr>
              <a:t>Oil to be drilled,</a:t>
            </a:r>
          </a:p>
          <a:p>
            <a:r>
              <a:rPr lang="en-US" sz="2000" dirty="0">
                <a:solidFill>
                  <a:schemeClr val="accent6">
                    <a:lumMod val="40000"/>
                    <a:lumOff val="60000"/>
                  </a:schemeClr>
                </a:solidFill>
                <a:latin typeface="+mj-lt"/>
              </a:rPr>
              <a:t>Gold to be mined</a:t>
            </a:r>
          </a:p>
          <a:p>
            <a:r>
              <a:rPr lang="en-US" sz="2000" dirty="0">
                <a:solidFill>
                  <a:schemeClr val="accent6">
                    <a:lumMod val="40000"/>
                    <a:lumOff val="60000"/>
                  </a:schemeClr>
                </a:solidFill>
                <a:latin typeface="+mj-lt"/>
              </a:rPr>
              <a:t>Opportunities to be harvested</a:t>
            </a:r>
          </a:p>
        </p:txBody>
      </p:sp>
      <p:sp>
        <p:nvSpPr>
          <p:cNvPr id="7" name="TextBox 6">
            <a:extLst>
              <a:ext uri="{FF2B5EF4-FFF2-40B4-BE49-F238E27FC236}">
                <a16:creationId xmlns:a16="http://schemas.microsoft.com/office/drawing/2014/main" id="{B9ACC6C4-0226-4110-89F7-39009E254A96}"/>
              </a:ext>
            </a:extLst>
          </p:cNvPr>
          <p:cNvSpPr txBox="1"/>
          <p:nvPr/>
        </p:nvSpPr>
        <p:spPr>
          <a:xfrm>
            <a:off x="281386" y="1799098"/>
            <a:ext cx="4290614" cy="1938992"/>
          </a:xfrm>
          <a:prstGeom prst="rect">
            <a:avLst/>
          </a:prstGeom>
          <a:noFill/>
        </p:spPr>
        <p:txBody>
          <a:bodyPr wrap="square" rtlCol="0">
            <a:spAutoFit/>
          </a:bodyPr>
          <a:lstStyle/>
          <a:p>
            <a:r>
              <a:rPr lang="en-US" sz="2000" dirty="0">
                <a:latin typeface="+mj-lt"/>
              </a:rPr>
              <a:t>Data are humans to be seen,</a:t>
            </a:r>
          </a:p>
          <a:p>
            <a:r>
              <a:rPr lang="en-US" sz="2000" dirty="0">
                <a:latin typeface="+mj-lt"/>
              </a:rPr>
              <a:t>Maybe loved,</a:t>
            </a:r>
          </a:p>
          <a:p>
            <a:r>
              <a:rPr lang="en-US" sz="2000" dirty="0">
                <a:latin typeface="+mj-lt"/>
              </a:rPr>
              <a:t>Hopefully taken care of</a:t>
            </a:r>
          </a:p>
          <a:p>
            <a:endParaRPr lang="en-US" sz="2000" dirty="0">
              <a:latin typeface="+mj-lt"/>
            </a:endParaRPr>
          </a:p>
          <a:p>
            <a:pPr algn="r"/>
            <a:r>
              <a:rPr lang="en-US" sz="2000" dirty="0">
                <a:latin typeface="+mj-lt"/>
              </a:rPr>
              <a:t> </a:t>
            </a:r>
            <a:r>
              <a:rPr lang="en-US" sz="2000" dirty="0">
                <a:solidFill>
                  <a:schemeClr val="accent6">
                    <a:lumMod val="40000"/>
                    <a:lumOff val="60000"/>
                  </a:schemeClr>
                </a:solidFill>
                <a:latin typeface="+mj-lt"/>
              </a:rPr>
              <a:t>-- </a:t>
            </a:r>
            <a:r>
              <a:rPr lang="en-US" sz="2000" dirty="0" err="1">
                <a:solidFill>
                  <a:schemeClr val="accent6">
                    <a:lumMod val="40000"/>
                    <a:lumOff val="60000"/>
                  </a:schemeClr>
                </a:solidFill>
                <a:latin typeface="+mj-lt"/>
              </a:rPr>
              <a:t>Inioluwa</a:t>
            </a:r>
            <a:r>
              <a:rPr lang="en-US" sz="2000" dirty="0">
                <a:solidFill>
                  <a:schemeClr val="accent6">
                    <a:lumMod val="40000"/>
                    <a:lumOff val="60000"/>
                  </a:schemeClr>
                </a:solidFill>
                <a:latin typeface="+mj-lt"/>
              </a:rPr>
              <a:t> Deborah Raji, AI Research Google Inc.</a:t>
            </a:r>
          </a:p>
        </p:txBody>
      </p:sp>
      <p:grpSp>
        <p:nvGrpSpPr>
          <p:cNvPr id="13" name="Group 12">
            <a:extLst>
              <a:ext uri="{FF2B5EF4-FFF2-40B4-BE49-F238E27FC236}">
                <a16:creationId xmlns:a16="http://schemas.microsoft.com/office/drawing/2014/main" id="{D293E24F-20EC-49F6-AB12-94B60964279E}"/>
              </a:ext>
            </a:extLst>
          </p:cNvPr>
          <p:cNvGrpSpPr/>
          <p:nvPr/>
        </p:nvGrpSpPr>
        <p:grpSpPr>
          <a:xfrm>
            <a:off x="6495314" y="502874"/>
            <a:ext cx="5220439" cy="5861707"/>
            <a:chOff x="6495314" y="691145"/>
            <a:chExt cx="5220439" cy="5861707"/>
          </a:xfrm>
        </p:grpSpPr>
        <p:pic>
          <p:nvPicPr>
            <p:cNvPr id="9" name="Picture 8">
              <a:extLst>
                <a:ext uri="{FF2B5EF4-FFF2-40B4-BE49-F238E27FC236}">
                  <a16:creationId xmlns:a16="http://schemas.microsoft.com/office/drawing/2014/main" id="{E20A7FE0-08E9-4A30-9A86-AB5EDD1ABCEA}"/>
                </a:ext>
              </a:extLst>
            </p:cNvPr>
            <p:cNvPicPr>
              <a:picLocks noChangeAspect="1"/>
            </p:cNvPicPr>
            <p:nvPr/>
          </p:nvPicPr>
          <p:blipFill>
            <a:blip r:embed="rId3"/>
            <a:stretch>
              <a:fillRect/>
            </a:stretch>
          </p:blipFill>
          <p:spPr>
            <a:xfrm>
              <a:off x="6495314" y="691145"/>
              <a:ext cx="5220439" cy="5170562"/>
            </a:xfrm>
            <a:prstGeom prst="rect">
              <a:avLst/>
            </a:prstGeom>
          </p:spPr>
        </p:pic>
        <p:sp>
          <p:nvSpPr>
            <p:cNvPr id="10" name="Title 1">
              <a:extLst>
                <a:ext uri="{FF2B5EF4-FFF2-40B4-BE49-F238E27FC236}">
                  <a16:creationId xmlns:a16="http://schemas.microsoft.com/office/drawing/2014/main" id="{311AE23B-DF2B-4745-B92D-D0BB73145CE9}"/>
                </a:ext>
              </a:extLst>
            </p:cNvPr>
            <p:cNvSpPr txBox="1">
              <a:spLocks/>
            </p:cNvSpPr>
            <p:nvPr/>
          </p:nvSpPr>
          <p:spPr>
            <a:xfrm>
              <a:off x="6495314" y="5861707"/>
              <a:ext cx="5220439" cy="691145"/>
            </a:xfrm>
            <a:prstGeom prst="rect">
              <a:avLst/>
            </a:prstGeom>
            <a:solidFill>
              <a:schemeClr val="accent6">
                <a:lumMod val="40000"/>
                <a:lumOff val="60000"/>
              </a:schemeClr>
            </a:solidFill>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bg1"/>
                  </a:solidFill>
                </a:rPr>
                <a:t>USF, Co-Founder of Fast.AI</a:t>
              </a:r>
            </a:p>
          </p:txBody>
        </p:sp>
      </p:grpSp>
      <p:sp>
        <p:nvSpPr>
          <p:cNvPr id="12" name="Title 11">
            <a:extLst>
              <a:ext uri="{FF2B5EF4-FFF2-40B4-BE49-F238E27FC236}">
                <a16:creationId xmlns:a16="http://schemas.microsoft.com/office/drawing/2014/main" id="{0F8F424E-7413-4BD0-ACA7-C8FE7BAC924F}"/>
              </a:ext>
            </a:extLst>
          </p:cNvPr>
          <p:cNvSpPr>
            <a:spLocks noGrp="1"/>
          </p:cNvSpPr>
          <p:nvPr>
            <p:ph type="title"/>
          </p:nvPr>
        </p:nvSpPr>
        <p:spPr>
          <a:xfrm>
            <a:off x="294733" y="5107281"/>
            <a:ext cx="5905848" cy="1257300"/>
          </a:xfrm>
        </p:spPr>
        <p:style>
          <a:lnRef idx="1">
            <a:schemeClr val="accent6"/>
          </a:lnRef>
          <a:fillRef idx="3">
            <a:schemeClr val="accent6"/>
          </a:fillRef>
          <a:effectRef idx="2">
            <a:schemeClr val="accent6"/>
          </a:effectRef>
          <a:fontRef idx="minor">
            <a:schemeClr val="lt1"/>
          </a:fontRef>
        </p:style>
        <p:txBody>
          <a:bodyPr>
            <a:normAutofit fontScale="90000"/>
          </a:bodyPr>
          <a:lstStyle/>
          <a:p>
            <a:r>
              <a:rPr lang="en-US" dirty="0"/>
              <a:t>Thank you</a:t>
            </a:r>
            <a:br>
              <a:rPr lang="en-US" dirty="0"/>
            </a:br>
            <a:r>
              <a:rPr lang="en-US" dirty="0"/>
              <a:t>for your Attention</a:t>
            </a:r>
          </a:p>
        </p:txBody>
      </p:sp>
      <p:sp>
        <p:nvSpPr>
          <p:cNvPr id="15" name="Slide Number Placeholder 14">
            <a:extLst>
              <a:ext uri="{FF2B5EF4-FFF2-40B4-BE49-F238E27FC236}">
                <a16:creationId xmlns:a16="http://schemas.microsoft.com/office/drawing/2014/main" id="{A12E5EBA-CFD3-4AA5-B719-A0E367CC2DA5}"/>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34234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7DF45D-D030-47A8-A7E5-1509C31F506F}"/>
              </a:ext>
            </a:extLst>
          </p:cNvPr>
          <p:cNvSpPr>
            <a:spLocks noGrp="1"/>
          </p:cNvSpPr>
          <p:nvPr>
            <p:ph type="title"/>
          </p:nvPr>
        </p:nvSpPr>
        <p:spPr>
          <a:xfrm>
            <a:off x="913795" y="609599"/>
            <a:ext cx="5978072" cy="1174075"/>
          </a:xfrm>
        </p:spPr>
        <p:txBody>
          <a:bodyPr>
            <a:normAutofit/>
          </a:bodyPr>
          <a:lstStyle/>
          <a:p>
            <a:r>
              <a:rPr lang="en-US" dirty="0"/>
              <a:t>About Me</a:t>
            </a:r>
          </a:p>
        </p:txBody>
      </p:sp>
      <p:sp>
        <p:nvSpPr>
          <p:cNvPr id="3" name="Content Placeholder 2">
            <a:extLst>
              <a:ext uri="{FF2B5EF4-FFF2-40B4-BE49-F238E27FC236}">
                <a16:creationId xmlns:a16="http://schemas.microsoft.com/office/drawing/2014/main" id="{1C767E17-AFC1-43FE-BB69-3780E7AE295D}"/>
              </a:ext>
            </a:extLst>
          </p:cNvPr>
          <p:cNvSpPr>
            <a:spLocks noGrp="1"/>
          </p:cNvSpPr>
          <p:nvPr>
            <p:ph idx="1"/>
          </p:nvPr>
        </p:nvSpPr>
        <p:spPr>
          <a:xfrm>
            <a:off x="913795" y="1719742"/>
            <a:ext cx="5978072" cy="4697835"/>
          </a:xfrm>
        </p:spPr>
        <p:txBody>
          <a:bodyPr anchor="ctr">
            <a:normAutofit fontScale="92500" lnSpcReduction="20000"/>
          </a:bodyPr>
          <a:lstStyle/>
          <a:p>
            <a:pPr>
              <a:buClr>
                <a:srgbClr val="67E7FA"/>
              </a:buClr>
            </a:pPr>
            <a:r>
              <a:rPr lang="en-US" dirty="0"/>
              <a:t>Siraprapa Watakit (Ju)</a:t>
            </a:r>
          </a:p>
          <a:p>
            <a:pPr lvl="1">
              <a:buClr>
                <a:srgbClr val="67E7FA"/>
              </a:buClr>
            </a:pPr>
            <a:r>
              <a:rPr lang="en-US" dirty="0"/>
              <a:t>Full-Stack Developer, Corporate Trainer, Guest Lecturer, Quantitative Researcher, </a:t>
            </a:r>
          </a:p>
          <a:p>
            <a:pPr lvl="1">
              <a:buClr>
                <a:srgbClr val="67E7FA"/>
              </a:buClr>
            </a:pPr>
            <a:r>
              <a:rPr lang="en-US" dirty="0" err="1"/>
              <a:t>PADI.Adv</a:t>
            </a:r>
            <a:r>
              <a:rPr lang="en-US" dirty="0"/>
              <a:t> Diver, Aspiring Comedian!</a:t>
            </a:r>
          </a:p>
          <a:p>
            <a:pPr lvl="1">
              <a:buClr>
                <a:srgbClr val="67E7FA"/>
              </a:buClr>
            </a:pPr>
            <a:r>
              <a:rPr lang="en-US" dirty="0"/>
              <a:t>MIF#10 (</a:t>
            </a:r>
            <a:r>
              <a:rPr lang="en-US" dirty="0" err="1"/>
              <a:t>IVaR</a:t>
            </a:r>
            <a:r>
              <a:rPr lang="en-US" dirty="0"/>
              <a:t>, Insider-Trading,..?)</a:t>
            </a:r>
          </a:p>
          <a:p>
            <a:pPr>
              <a:buClr>
                <a:srgbClr val="67E7FA"/>
              </a:buClr>
            </a:pPr>
            <a:r>
              <a:rPr lang="en-US" dirty="0"/>
              <a:t>Senior Data Scientist </a:t>
            </a:r>
          </a:p>
          <a:p>
            <a:pPr lvl="1">
              <a:buClr>
                <a:srgbClr val="67E7FA"/>
              </a:buClr>
            </a:pPr>
            <a:r>
              <a:rPr lang="en-US" dirty="0"/>
              <a:t>Insurance Industry</a:t>
            </a:r>
          </a:p>
          <a:p>
            <a:pPr lvl="1">
              <a:buClr>
                <a:srgbClr val="67E7FA"/>
              </a:buClr>
            </a:pPr>
            <a:r>
              <a:rPr lang="en-US" dirty="0"/>
              <a:t>Centre of Expertise</a:t>
            </a:r>
          </a:p>
          <a:p>
            <a:pPr lvl="1">
              <a:buClr>
                <a:srgbClr val="67E7FA"/>
              </a:buClr>
            </a:pPr>
            <a:r>
              <a:rPr lang="en-US" dirty="0"/>
              <a:t>Home-Based: Hong Kong</a:t>
            </a:r>
          </a:p>
          <a:p>
            <a:pPr lvl="1">
              <a:buClr>
                <a:srgbClr val="67E7FA"/>
              </a:buClr>
            </a:pPr>
            <a:r>
              <a:rPr lang="en-US" dirty="0"/>
              <a:t>Project-Based: Asia</a:t>
            </a:r>
          </a:p>
          <a:p>
            <a:pPr lvl="1">
              <a:buClr>
                <a:srgbClr val="67E7FA"/>
              </a:buClr>
            </a:pPr>
            <a:r>
              <a:rPr lang="en-US" dirty="0"/>
              <a:t>Language 2.1: </a:t>
            </a:r>
          </a:p>
          <a:p>
            <a:pPr lvl="2">
              <a:buClr>
                <a:srgbClr val="67E7FA"/>
              </a:buClr>
            </a:pPr>
            <a:r>
              <a:rPr lang="en-US" dirty="0"/>
              <a:t>English, Thai, </a:t>
            </a:r>
            <a:r>
              <a:rPr lang="en-US" i="1" dirty="0">
                <a:solidFill>
                  <a:schemeClr val="accent6"/>
                </a:solidFill>
              </a:rPr>
              <a:t>broken</a:t>
            </a:r>
            <a:r>
              <a:rPr lang="en-US" dirty="0"/>
              <a:t> Mandarin/Cantonese..</a:t>
            </a:r>
          </a:p>
          <a:p>
            <a:pPr>
              <a:buClr>
                <a:srgbClr val="67E7FA"/>
              </a:buClr>
            </a:pPr>
            <a:endParaRPr lang="en-US" dirty="0"/>
          </a:p>
        </p:txBody>
      </p:sp>
      <p:pic>
        <p:nvPicPr>
          <p:cNvPr id="12" name="Picture 11">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a:extLst>
              <a:ext uri="{FF2B5EF4-FFF2-40B4-BE49-F238E27FC236}">
                <a16:creationId xmlns:a16="http://schemas.microsoft.com/office/drawing/2014/main" id="{4FC7303E-B190-4E57-B9C1-8493E046D7C3}"/>
              </a:ext>
            </a:extLst>
          </p:cNvPr>
          <p:cNvPicPr>
            <a:picLocks noChangeAspect="1"/>
          </p:cNvPicPr>
          <p:nvPr/>
        </p:nvPicPr>
        <p:blipFill rotWithShape="1">
          <a:blip r:embed="rId4"/>
          <a:srcRect l="34910" r="4" b="25785"/>
          <a:stretch/>
        </p:blipFill>
        <p:spPr>
          <a:xfrm>
            <a:off x="8548382" y="1373138"/>
            <a:ext cx="2600649" cy="3953871"/>
          </a:xfrm>
          <a:prstGeom prst="rect">
            <a:avLst/>
          </a:prstGeom>
        </p:spPr>
      </p:pic>
      <p:sp>
        <p:nvSpPr>
          <p:cNvPr id="7" name="Slide Number Placeholder 6">
            <a:extLst>
              <a:ext uri="{FF2B5EF4-FFF2-40B4-BE49-F238E27FC236}">
                <a16:creationId xmlns:a16="http://schemas.microsoft.com/office/drawing/2014/main" id="{467E9AAF-6596-4DDB-8704-8C3FBB265FA2}"/>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210736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DB1F76-C52D-46A5-8A98-F174E2E52BC3}"/>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What is </a:t>
            </a:r>
            <a:br>
              <a:rPr lang="en-US" sz="4200" dirty="0"/>
            </a:br>
            <a:r>
              <a:rPr lang="en-US" sz="4200" dirty="0"/>
              <a:t>Data Science</a:t>
            </a:r>
          </a:p>
        </p:txBody>
      </p:sp>
      <p:sp>
        <p:nvSpPr>
          <p:cNvPr id="73" name="Rectangle 72">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ata Wow blog – The Three Cores of Data Science – Data Science Consultant  Thailand | Data Wow in Bangkok">
            <a:extLst>
              <a:ext uri="{FF2B5EF4-FFF2-40B4-BE49-F238E27FC236}">
                <a16:creationId xmlns:a16="http://schemas.microsoft.com/office/drawing/2014/main" id="{DAB1BF7E-6C44-4897-B38E-3A91C2856A8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24315" y="616808"/>
            <a:ext cx="6197668" cy="56243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0531FF-9AD8-41CE-AD18-C3B4A90EAAC3}"/>
              </a:ext>
            </a:extLst>
          </p:cNvPr>
          <p:cNvSpPr txBox="1"/>
          <p:nvPr/>
        </p:nvSpPr>
        <p:spPr>
          <a:xfrm>
            <a:off x="4775132" y="6362299"/>
            <a:ext cx="7416867" cy="369332"/>
          </a:xfrm>
          <a:prstGeom prst="rect">
            <a:avLst/>
          </a:prstGeom>
          <a:noFill/>
        </p:spPr>
        <p:txBody>
          <a:bodyPr wrap="square" rtlCol="0">
            <a:spAutoFit/>
          </a:bodyPr>
          <a:lstStyle/>
          <a:p>
            <a:r>
              <a:rPr lang="en-US" dirty="0">
                <a:solidFill>
                  <a:schemeClr val="bg1"/>
                </a:solidFill>
              </a:rPr>
              <a:t>Credit: https://datawow.io/blogs/the-three-cores-of-data-science</a:t>
            </a:r>
          </a:p>
        </p:txBody>
      </p:sp>
      <p:pic>
        <p:nvPicPr>
          <p:cNvPr id="6" name="Picture 5" descr="A picture containing invertebrate, dark&#10;&#10;Description automatically generated">
            <a:extLst>
              <a:ext uri="{FF2B5EF4-FFF2-40B4-BE49-F238E27FC236}">
                <a16:creationId xmlns:a16="http://schemas.microsoft.com/office/drawing/2014/main" id="{5BFD1883-4C1A-4F24-A1A7-A3C80E01359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234546" y="704983"/>
            <a:ext cx="2340583" cy="2340583"/>
          </a:xfrm>
          <a:prstGeom prst="rect">
            <a:avLst/>
          </a:prstGeom>
        </p:spPr>
      </p:pic>
      <p:sp>
        <p:nvSpPr>
          <p:cNvPr id="8" name="Slide Number Placeholder 7">
            <a:extLst>
              <a:ext uri="{FF2B5EF4-FFF2-40B4-BE49-F238E27FC236}">
                <a16:creationId xmlns:a16="http://schemas.microsoft.com/office/drawing/2014/main" id="{24F17210-0E65-41A2-A0D6-388DB1B9D5BC}"/>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1908459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2D59-67B1-443A-92E7-C0BD8FA2AC8A}"/>
              </a:ext>
            </a:extLst>
          </p:cNvPr>
          <p:cNvSpPr>
            <a:spLocks noGrp="1"/>
          </p:cNvSpPr>
          <p:nvPr>
            <p:ph type="title"/>
          </p:nvPr>
        </p:nvSpPr>
        <p:spPr/>
        <p:txBody>
          <a:bodyPr/>
          <a:lstStyle/>
          <a:p>
            <a:r>
              <a:rPr lang="en-US" dirty="0"/>
              <a:t>What Does a Data Scientist Do</a:t>
            </a:r>
          </a:p>
        </p:txBody>
      </p:sp>
      <p:graphicFrame>
        <p:nvGraphicFramePr>
          <p:cNvPr id="3" name="Content Placeholder 2" descr="SmartArt graphic">
            <a:extLst>
              <a:ext uri="{FF2B5EF4-FFF2-40B4-BE49-F238E27FC236}">
                <a16:creationId xmlns:a16="http://schemas.microsoft.com/office/drawing/2014/main" id="{940D7F8E-B615-4D92-B611-1D1165703E9D}"/>
              </a:ext>
            </a:extLst>
          </p:cNvPr>
          <p:cNvGraphicFramePr>
            <a:graphicFrameLocks/>
          </p:cNvGraphicFramePr>
          <p:nvPr>
            <p:extLst>
              <p:ext uri="{D42A27DB-BD31-4B8C-83A1-F6EECF244321}">
                <p14:modId xmlns:p14="http://schemas.microsoft.com/office/powerpoint/2010/main" val="1275774603"/>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832C946D-0285-4FCE-AF0B-2D6E6FFFD582}"/>
              </a:ext>
            </a:extLst>
          </p:cNvPr>
          <p:cNvSpPr>
            <a:spLocks noGrp="1"/>
          </p:cNvSpPr>
          <p:nvPr>
            <p:ph type="sldNum" sz="quarter" idx="12"/>
          </p:nvPr>
        </p:nvSpPr>
        <p:spPr/>
        <p:txBody>
          <a:bodyPr/>
          <a:lstStyle/>
          <a:p>
            <a:fld id="{3A98EE3D-8CD1-4C3F-BD1C-C98C9596463C}" type="slidenum">
              <a:rPr lang="en-US" smtClean="0"/>
              <a:t>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E15020-18C9-457A-A6DF-159B7C4CE2EC}"/>
                  </a:ext>
                </a:extLst>
              </p:cNvPr>
              <p:cNvSpPr txBox="1"/>
              <p:nvPr/>
            </p:nvSpPr>
            <p:spPr>
              <a:xfrm>
                <a:off x="6372920" y="1915648"/>
                <a:ext cx="20983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𝑎</m:t>
                          </m:r>
                        </m:e>
                        <m:sub>
                          <m:r>
                            <a:rPr lang="en-US" i="0">
                              <a:latin typeface="Cambria Math" panose="02040503050406030204" pitchFamily="18" charset="0"/>
                            </a:rPr>
                            <m:t>1</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𝑎</m:t>
                          </m:r>
                        </m:e>
                        <m:sub>
                          <m:r>
                            <a:rPr lang="en-US" i="0">
                              <a:latin typeface="Cambria Math" panose="02040503050406030204" pitchFamily="18" charset="0"/>
                            </a:rPr>
                            <m:t>2</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2</m:t>
                          </m:r>
                        </m:sub>
                      </m:sSub>
                      <m:r>
                        <a:rPr lang="en-US" i="0">
                          <a:latin typeface="Cambria Math" panose="02040503050406030204" pitchFamily="18" charset="0"/>
                        </a:rPr>
                        <m:t>+</m:t>
                      </m:r>
                      <m:r>
                        <a:rPr lang="en-US" i="1">
                          <a:latin typeface="Cambria Math" panose="02040503050406030204" pitchFamily="18" charset="0"/>
                        </a:rPr>
                        <m:t>𝑏</m:t>
                      </m:r>
                    </m:oMath>
                  </m:oMathPara>
                </a14:m>
                <a:endParaRPr lang="en-US" dirty="0"/>
              </a:p>
            </p:txBody>
          </p:sp>
        </mc:Choice>
        <mc:Fallback xmlns="">
          <p:sp>
            <p:nvSpPr>
              <p:cNvPr id="6" name="TextBox 5">
                <a:extLst>
                  <a:ext uri="{FF2B5EF4-FFF2-40B4-BE49-F238E27FC236}">
                    <a16:creationId xmlns:a16="http://schemas.microsoft.com/office/drawing/2014/main" id="{19E15020-18C9-457A-A6DF-159B7C4CE2EC}"/>
                  </a:ext>
                </a:extLst>
              </p:cNvPr>
              <p:cNvSpPr txBox="1">
                <a:spLocks noRot="1" noChangeAspect="1" noMove="1" noResize="1" noEditPoints="1" noAdjustHandles="1" noChangeArrowheads="1" noChangeShapeType="1" noTextEdit="1"/>
              </p:cNvSpPr>
              <p:nvPr/>
            </p:nvSpPr>
            <p:spPr>
              <a:xfrm>
                <a:off x="6372920" y="1915648"/>
                <a:ext cx="2098395" cy="276999"/>
              </a:xfrm>
              <a:prstGeom prst="rect">
                <a:avLst/>
              </a:prstGeom>
              <a:blipFill>
                <a:blip r:embed="rId8"/>
                <a:stretch>
                  <a:fillRect l="-2029" r="-1449" b="-28261"/>
                </a:stretch>
              </a:blipFill>
            </p:spPr>
            <p:txBody>
              <a:bodyPr/>
              <a:lstStyle/>
              <a:p>
                <a:r>
                  <a:rPr lang="en-US">
                    <a:noFill/>
                  </a:rPr>
                  <a:t> </a:t>
                </a:r>
              </a:p>
            </p:txBody>
          </p:sp>
        </mc:Fallback>
      </mc:AlternateContent>
    </p:spTree>
    <p:extLst>
      <p:ext uri="{BB962C8B-B14F-4D97-AF65-F5344CB8AC3E}">
        <p14:creationId xmlns:p14="http://schemas.microsoft.com/office/powerpoint/2010/main" val="4196627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C164-276F-4CA5-B977-2F43300B1422}"/>
              </a:ext>
            </a:extLst>
          </p:cNvPr>
          <p:cNvSpPr>
            <a:spLocks noGrp="1"/>
          </p:cNvSpPr>
          <p:nvPr>
            <p:ph type="title"/>
          </p:nvPr>
        </p:nvSpPr>
        <p:spPr>
          <a:xfrm>
            <a:off x="919119" y="1110114"/>
            <a:ext cx="10353762" cy="2114349"/>
          </a:xfrm>
        </p:spPr>
        <p:txBody>
          <a:bodyPr>
            <a:normAutofit/>
          </a:bodyPr>
          <a:lstStyle/>
          <a:p>
            <a:r>
              <a:rPr lang="en-US" dirty="0"/>
              <a:t>Seems straight forward, isn’t it?</a:t>
            </a:r>
            <a:br>
              <a:rPr lang="en-US" dirty="0"/>
            </a:br>
            <a:r>
              <a:rPr lang="en-US" dirty="0"/>
              <a:t>What could have gone wrong?</a:t>
            </a:r>
          </a:p>
        </p:txBody>
      </p:sp>
      <p:sp>
        <p:nvSpPr>
          <p:cNvPr id="3" name="Subtitle 2">
            <a:extLst>
              <a:ext uri="{FF2B5EF4-FFF2-40B4-BE49-F238E27FC236}">
                <a16:creationId xmlns:a16="http://schemas.microsoft.com/office/drawing/2014/main" id="{0047928E-D5BE-477A-B0D2-626C72B36090}"/>
              </a:ext>
            </a:extLst>
          </p:cNvPr>
          <p:cNvSpPr txBox="1">
            <a:spLocks/>
          </p:cNvSpPr>
          <p:nvPr/>
        </p:nvSpPr>
        <p:spPr>
          <a:xfrm>
            <a:off x="1605814" y="3527754"/>
            <a:ext cx="8980371" cy="1049867"/>
          </a:xfrm>
          <a:prstGeom prst="rect">
            <a:avLst/>
          </a:prstGeom>
        </p:spPr>
        <p:txBody>
          <a:bodyPr anchor="ctr">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None/>
            </a:pPr>
            <a:r>
              <a:rPr lang="en-US" sz="3600" i="1" dirty="0">
                <a:solidFill>
                  <a:srgbClr val="5792BA"/>
                </a:solidFill>
              </a:rPr>
              <a:t>..Let’s see what have gone wrong, so far…</a:t>
            </a:r>
          </a:p>
        </p:txBody>
      </p:sp>
      <p:sp>
        <p:nvSpPr>
          <p:cNvPr id="5" name="Slide Number Placeholder 4">
            <a:extLst>
              <a:ext uri="{FF2B5EF4-FFF2-40B4-BE49-F238E27FC236}">
                <a16:creationId xmlns:a16="http://schemas.microsoft.com/office/drawing/2014/main" id="{E50AAAB0-FFF6-43FF-A49D-F3A1DD1EEE11}"/>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413156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058E44C-6D6D-4682-B504-EF7B5E2F67BF}"/>
              </a:ext>
            </a:extLst>
          </p:cNvPr>
          <p:cNvSpPr>
            <a:spLocks noGrp="1"/>
          </p:cNvSpPr>
          <p:nvPr>
            <p:ph type="title"/>
          </p:nvPr>
        </p:nvSpPr>
        <p:spPr>
          <a:xfrm>
            <a:off x="527455" y="1498113"/>
            <a:ext cx="3382832" cy="3499549"/>
          </a:xfrm>
        </p:spPr>
        <p:txBody>
          <a:bodyPr vert="horz" lIns="91440" tIns="45720" rIns="91440" bIns="45720" rtlCol="0" anchor="ctr">
            <a:normAutofit/>
          </a:bodyPr>
          <a:lstStyle/>
          <a:p>
            <a:r>
              <a:rPr lang="en-US" sz="4200" dirty="0"/>
              <a:t> “Sexist” </a:t>
            </a:r>
            <a:br>
              <a:rPr lang="en-US" sz="4200" dirty="0"/>
            </a:br>
            <a:r>
              <a:rPr lang="en-US" sz="4200" dirty="0"/>
              <a:t>Model</a:t>
            </a:r>
          </a:p>
        </p:txBody>
      </p:sp>
      <p:sp>
        <p:nvSpPr>
          <p:cNvPr id="14" name="Rectangle 13">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10;&#10;Description automatically generated">
            <a:extLst>
              <a:ext uri="{FF2B5EF4-FFF2-40B4-BE49-F238E27FC236}">
                <a16:creationId xmlns:a16="http://schemas.microsoft.com/office/drawing/2014/main" id="{371CFC42-F0A3-4FED-8285-58BE1613BAEA}"/>
              </a:ext>
            </a:extLst>
          </p:cNvPr>
          <p:cNvPicPr>
            <a:picLocks noChangeAspect="1"/>
          </p:cNvPicPr>
          <p:nvPr/>
        </p:nvPicPr>
        <p:blipFill>
          <a:blip r:embed="rId4"/>
          <a:stretch>
            <a:fillRect/>
          </a:stretch>
        </p:blipFill>
        <p:spPr>
          <a:xfrm>
            <a:off x="5232037" y="2069630"/>
            <a:ext cx="6197668" cy="16113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Subtitle 2">
            <a:extLst>
              <a:ext uri="{FF2B5EF4-FFF2-40B4-BE49-F238E27FC236}">
                <a16:creationId xmlns:a16="http://schemas.microsoft.com/office/drawing/2014/main" id="{30427A4D-6E3A-4E88-A16D-A2D10D32544D}"/>
              </a:ext>
            </a:extLst>
          </p:cNvPr>
          <p:cNvSpPr txBox="1">
            <a:spLocks/>
          </p:cNvSpPr>
          <p:nvPr/>
        </p:nvSpPr>
        <p:spPr>
          <a:xfrm>
            <a:off x="5232037" y="3873149"/>
            <a:ext cx="6671941" cy="1049867"/>
          </a:xfrm>
          <a:prstGeom prst="rect">
            <a:avLst/>
          </a:prstGeom>
        </p:spPr>
        <p:txBody>
          <a:bodyPr anchor="ctr">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3200" i="1" dirty="0">
                <a:solidFill>
                  <a:srgbClr val="5792BA"/>
                </a:solidFill>
              </a:rPr>
              <a:t>How could this have happened?</a:t>
            </a:r>
          </a:p>
        </p:txBody>
      </p:sp>
      <p:pic>
        <p:nvPicPr>
          <p:cNvPr id="13" name="Picture 12">
            <a:extLst>
              <a:ext uri="{FF2B5EF4-FFF2-40B4-BE49-F238E27FC236}">
                <a16:creationId xmlns:a16="http://schemas.microsoft.com/office/drawing/2014/main" id="{9FD4CDB7-9351-4BEA-A42C-846D5C3C8389}"/>
              </a:ext>
            </a:extLst>
          </p:cNvPr>
          <p:cNvPicPr>
            <a:picLocks noChangeAspect="1"/>
          </p:cNvPicPr>
          <p:nvPr/>
        </p:nvPicPr>
        <p:blipFill>
          <a:blip r:embed="rId5"/>
          <a:stretch>
            <a:fillRect/>
          </a:stretch>
        </p:blipFill>
        <p:spPr>
          <a:xfrm>
            <a:off x="5312569" y="4997662"/>
            <a:ext cx="1566862" cy="1631901"/>
          </a:xfrm>
          <a:prstGeom prst="rect">
            <a:avLst/>
          </a:prstGeom>
        </p:spPr>
      </p:pic>
      <p:sp>
        <p:nvSpPr>
          <p:cNvPr id="15" name="Slide Number Placeholder 14">
            <a:extLst>
              <a:ext uri="{FF2B5EF4-FFF2-40B4-BE49-F238E27FC236}">
                <a16:creationId xmlns:a16="http://schemas.microsoft.com/office/drawing/2014/main" id="{1364A469-2232-4FAD-A954-C8992FFC12EA}"/>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121583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29594A2-7079-4944-86A0-BDBE3BAC4A99}"/>
              </a:ext>
            </a:extLst>
          </p:cNvPr>
          <p:cNvPicPr>
            <a:picLocks noChangeAspect="1"/>
          </p:cNvPicPr>
          <p:nvPr/>
        </p:nvPicPr>
        <p:blipFill>
          <a:blip r:embed="rId4"/>
          <a:stretch>
            <a:fillRect/>
          </a:stretch>
        </p:blipFill>
        <p:spPr>
          <a:xfrm>
            <a:off x="5324315" y="511545"/>
            <a:ext cx="4995342" cy="33718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itle 5">
            <a:extLst>
              <a:ext uri="{FF2B5EF4-FFF2-40B4-BE49-F238E27FC236}">
                <a16:creationId xmlns:a16="http://schemas.microsoft.com/office/drawing/2014/main" id="{F9055D15-C6DF-48E3-BABF-2854ACDBA5A2}"/>
              </a:ext>
            </a:extLst>
          </p:cNvPr>
          <p:cNvSpPr txBox="1">
            <a:spLocks/>
          </p:cNvSpPr>
          <p:nvPr/>
        </p:nvSpPr>
        <p:spPr>
          <a:xfrm>
            <a:off x="527455" y="1498113"/>
            <a:ext cx="3382832" cy="3499549"/>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200" dirty="0"/>
              <a:t> “Racist” </a:t>
            </a:r>
            <a:br>
              <a:rPr lang="en-US" sz="4200" dirty="0"/>
            </a:br>
            <a:r>
              <a:rPr lang="en-US" sz="4200" dirty="0"/>
              <a:t>Model</a:t>
            </a:r>
          </a:p>
        </p:txBody>
      </p:sp>
      <p:pic>
        <p:nvPicPr>
          <p:cNvPr id="12" name="Picture 11">
            <a:extLst>
              <a:ext uri="{FF2B5EF4-FFF2-40B4-BE49-F238E27FC236}">
                <a16:creationId xmlns:a16="http://schemas.microsoft.com/office/drawing/2014/main" id="{79B69E82-3F04-4676-B107-D3024206C93D}"/>
              </a:ext>
            </a:extLst>
          </p:cNvPr>
          <p:cNvPicPr>
            <a:picLocks noChangeAspect="1"/>
          </p:cNvPicPr>
          <p:nvPr/>
        </p:nvPicPr>
        <p:blipFill>
          <a:blip r:embed="rId5"/>
          <a:stretch>
            <a:fillRect/>
          </a:stretch>
        </p:blipFill>
        <p:spPr>
          <a:xfrm>
            <a:off x="5312569" y="4997662"/>
            <a:ext cx="1566862" cy="1631901"/>
          </a:xfrm>
          <a:prstGeom prst="rect">
            <a:avLst/>
          </a:prstGeom>
        </p:spPr>
      </p:pic>
      <p:sp>
        <p:nvSpPr>
          <p:cNvPr id="13" name="Subtitle 2">
            <a:extLst>
              <a:ext uri="{FF2B5EF4-FFF2-40B4-BE49-F238E27FC236}">
                <a16:creationId xmlns:a16="http://schemas.microsoft.com/office/drawing/2014/main" id="{4FB368D0-9080-436F-A303-EB3174DC53D8}"/>
              </a:ext>
            </a:extLst>
          </p:cNvPr>
          <p:cNvSpPr txBox="1">
            <a:spLocks/>
          </p:cNvSpPr>
          <p:nvPr/>
        </p:nvSpPr>
        <p:spPr>
          <a:xfrm>
            <a:off x="5232037" y="3873149"/>
            <a:ext cx="6671941" cy="1049867"/>
          </a:xfrm>
          <a:prstGeom prst="rect">
            <a:avLst/>
          </a:prstGeom>
        </p:spPr>
        <p:txBody>
          <a:bodyPr anchor="ctr">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3200" i="1" dirty="0">
                <a:solidFill>
                  <a:srgbClr val="5792BA"/>
                </a:solidFill>
              </a:rPr>
              <a:t>How could this have happened?</a:t>
            </a:r>
          </a:p>
        </p:txBody>
      </p:sp>
      <p:sp>
        <p:nvSpPr>
          <p:cNvPr id="15" name="Slide Number Placeholder 14">
            <a:extLst>
              <a:ext uri="{FF2B5EF4-FFF2-40B4-BE49-F238E27FC236}">
                <a16:creationId xmlns:a16="http://schemas.microsoft.com/office/drawing/2014/main" id="{8FD10A15-E566-4E00-AB64-AD72944B3CD4}"/>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193723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5ED4A92-D4AF-4CE0-9BA3-F606D521FE4D}"/>
              </a:ext>
            </a:extLst>
          </p:cNvPr>
          <p:cNvPicPr>
            <a:picLocks noChangeAspect="1"/>
          </p:cNvPicPr>
          <p:nvPr/>
        </p:nvPicPr>
        <p:blipFill>
          <a:blip r:embed="rId4"/>
          <a:stretch>
            <a:fillRect/>
          </a:stretch>
        </p:blipFill>
        <p:spPr>
          <a:xfrm>
            <a:off x="5395091" y="382533"/>
            <a:ext cx="6197668" cy="11155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itle 5">
            <a:extLst>
              <a:ext uri="{FF2B5EF4-FFF2-40B4-BE49-F238E27FC236}">
                <a16:creationId xmlns:a16="http://schemas.microsoft.com/office/drawing/2014/main" id="{0BDF5F2C-0D6A-4354-8942-AA9EF8D55989}"/>
              </a:ext>
            </a:extLst>
          </p:cNvPr>
          <p:cNvSpPr txBox="1">
            <a:spLocks/>
          </p:cNvSpPr>
          <p:nvPr/>
        </p:nvSpPr>
        <p:spPr>
          <a:xfrm>
            <a:off x="0" y="1498113"/>
            <a:ext cx="4562669" cy="3499549"/>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200" dirty="0"/>
              <a:t> “Sexist, Racist, and Ageism” </a:t>
            </a:r>
            <a:br>
              <a:rPr lang="en-US" sz="4200" dirty="0"/>
            </a:br>
            <a:r>
              <a:rPr lang="en-US" sz="4200" dirty="0"/>
              <a:t>Model</a:t>
            </a:r>
          </a:p>
        </p:txBody>
      </p:sp>
      <p:pic>
        <p:nvPicPr>
          <p:cNvPr id="4" name="Picture 3">
            <a:extLst>
              <a:ext uri="{FF2B5EF4-FFF2-40B4-BE49-F238E27FC236}">
                <a16:creationId xmlns:a16="http://schemas.microsoft.com/office/drawing/2014/main" id="{FC80589A-A92C-4250-9C90-AC5A987F6D97}"/>
              </a:ext>
            </a:extLst>
          </p:cNvPr>
          <p:cNvPicPr>
            <a:picLocks noChangeAspect="1"/>
          </p:cNvPicPr>
          <p:nvPr/>
        </p:nvPicPr>
        <p:blipFill>
          <a:blip r:embed="rId5"/>
          <a:stretch>
            <a:fillRect/>
          </a:stretch>
        </p:blipFill>
        <p:spPr>
          <a:xfrm>
            <a:off x="5395091" y="2814722"/>
            <a:ext cx="5661599" cy="23668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Subtitle 2">
            <a:extLst>
              <a:ext uri="{FF2B5EF4-FFF2-40B4-BE49-F238E27FC236}">
                <a16:creationId xmlns:a16="http://schemas.microsoft.com/office/drawing/2014/main" id="{DFA5425C-6AF5-4D55-8D6E-28F53AC340BE}"/>
              </a:ext>
            </a:extLst>
          </p:cNvPr>
          <p:cNvSpPr txBox="1">
            <a:spLocks/>
          </p:cNvSpPr>
          <p:nvPr/>
        </p:nvSpPr>
        <p:spPr>
          <a:xfrm>
            <a:off x="5232037" y="5360873"/>
            <a:ext cx="6671941" cy="1049867"/>
          </a:xfrm>
          <a:prstGeom prst="rect">
            <a:avLst/>
          </a:prstGeom>
        </p:spPr>
        <p:txBody>
          <a:bodyPr anchor="ctr">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3200" i="1" dirty="0">
                <a:solidFill>
                  <a:srgbClr val="5792BA"/>
                </a:solidFill>
              </a:rPr>
              <a:t>It just keeps coming.., </a:t>
            </a:r>
            <a:br>
              <a:rPr lang="en-US" sz="3200" i="1" dirty="0">
                <a:solidFill>
                  <a:srgbClr val="5792BA"/>
                </a:solidFill>
              </a:rPr>
            </a:br>
            <a:r>
              <a:rPr lang="en-US" sz="3200" i="1" dirty="0">
                <a:solidFill>
                  <a:srgbClr val="5792BA"/>
                </a:solidFill>
              </a:rPr>
              <a:t>and more sobering..</a:t>
            </a:r>
          </a:p>
        </p:txBody>
      </p:sp>
      <p:pic>
        <p:nvPicPr>
          <p:cNvPr id="11" name="Picture 10">
            <a:extLst>
              <a:ext uri="{FF2B5EF4-FFF2-40B4-BE49-F238E27FC236}">
                <a16:creationId xmlns:a16="http://schemas.microsoft.com/office/drawing/2014/main" id="{6CE7EFB4-F6CD-4D38-ACFE-C03B4DDFE315}"/>
              </a:ext>
            </a:extLst>
          </p:cNvPr>
          <p:cNvPicPr>
            <a:picLocks noChangeAspect="1"/>
          </p:cNvPicPr>
          <p:nvPr/>
        </p:nvPicPr>
        <p:blipFill>
          <a:blip r:embed="rId6"/>
          <a:stretch>
            <a:fillRect/>
          </a:stretch>
        </p:blipFill>
        <p:spPr>
          <a:xfrm>
            <a:off x="9115394" y="914784"/>
            <a:ext cx="2416206" cy="2008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9DD7AA28-DF10-41C5-95A4-FAA021C0EAA4}"/>
              </a:ext>
            </a:extLst>
          </p:cNvPr>
          <p:cNvPicPr>
            <a:picLocks noChangeAspect="1"/>
          </p:cNvPicPr>
          <p:nvPr/>
        </p:nvPicPr>
        <p:blipFill>
          <a:blip r:embed="rId7"/>
          <a:stretch>
            <a:fillRect/>
          </a:stretch>
        </p:blipFill>
        <p:spPr>
          <a:xfrm>
            <a:off x="7511668" y="876063"/>
            <a:ext cx="1366660" cy="17593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Slide Number Placeholder 11">
            <a:extLst>
              <a:ext uri="{FF2B5EF4-FFF2-40B4-BE49-F238E27FC236}">
                <a16:creationId xmlns:a16="http://schemas.microsoft.com/office/drawing/2014/main" id="{695A9F4B-D87E-4F3B-850D-42A915EC7D21}"/>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60303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91831F-DA6A-497A-8AFA-270D178DBE69}"/>
              </a:ext>
            </a:extLst>
          </p:cNvPr>
          <p:cNvSpPr>
            <a:spLocks noGrp="1"/>
          </p:cNvSpPr>
          <p:nvPr>
            <p:ph type="title"/>
          </p:nvPr>
        </p:nvSpPr>
        <p:spPr>
          <a:solidFill>
            <a:schemeClr val="bg1"/>
          </a:solidFill>
        </p:spPr>
        <p:txBody>
          <a:bodyPr/>
          <a:lstStyle/>
          <a:p>
            <a:r>
              <a:rPr lang="en-US" dirty="0"/>
              <a:t>..</a:t>
            </a:r>
            <a:r>
              <a:rPr lang="en-US" i="1" dirty="0"/>
              <a:t>and more..</a:t>
            </a:r>
          </a:p>
        </p:txBody>
      </p:sp>
      <p:grpSp>
        <p:nvGrpSpPr>
          <p:cNvPr id="12" name="Group 11">
            <a:extLst>
              <a:ext uri="{FF2B5EF4-FFF2-40B4-BE49-F238E27FC236}">
                <a16:creationId xmlns:a16="http://schemas.microsoft.com/office/drawing/2014/main" id="{95C533CE-7B5B-43D9-8DB3-8471891950F9}"/>
              </a:ext>
            </a:extLst>
          </p:cNvPr>
          <p:cNvGrpSpPr/>
          <p:nvPr/>
        </p:nvGrpSpPr>
        <p:grpSpPr>
          <a:xfrm>
            <a:off x="324730" y="4258959"/>
            <a:ext cx="6372225" cy="2190750"/>
            <a:chOff x="324730" y="4258959"/>
            <a:chExt cx="6372225" cy="2190750"/>
          </a:xfrm>
        </p:grpSpPr>
        <p:pic>
          <p:nvPicPr>
            <p:cNvPr id="7" name="Picture 6">
              <a:extLst>
                <a:ext uri="{FF2B5EF4-FFF2-40B4-BE49-F238E27FC236}">
                  <a16:creationId xmlns:a16="http://schemas.microsoft.com/office/drawing/2014/main" id="{5DF68D92-7DA5-45E7-BF81-2AA12695FCF2}"/>
                </a:ext>
              </a:extLst>
            </p:cNvPr>
            <p:cNvPicPr>
              <a:picLocks noChangeAspect="1"/>
            </p:cNvPicPr>
            <p:nvPr/>
          </p:nvPicPr>
          <p:blipFill>
            <a:blip r:embed="rId3"/>
            <a:stretch>
              <a:fillRect/>
            </a:stretch>
          </p:blipFill>
          <p:spPr>
            <a:xfrm>
              <a:off x="324730" y="4258959"/>
              <a:ext cx="6372225" cy="2190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Speech Bubble: Rectangle with Corners Rounded 8">
              <a:extLst>
                <a:ext uri="{FF2B5EF4-FFF2-40B4-BE49-F238E27FC236}">
                  <a16:creationId xmlns:a16="http://schemas.microsoft.com/office/drawing/2014/main" id="{E92C19E5-A013-40F8-BD84-18D571B877A3}"/>
                </a:ext>
              </a:extLst>
            </p:cNvPr>
            <p:cNvSpPr/>
            <p:nvPr/>
          </p:nvSpPr>
          <p:spPr>
            <a:xfrm>
              <a:off x="4102217" y="5784980"/>
              <a:ext cx="1929091" cy="664729"/>
            </a:xfrm>
            <a:prstGeom prst="wedgeRoundRectCallout">
              <a:avLst>
                <a:gd name="adj1" fmla="val -76061"/>
                <a:gd name="adj2" fmla="val 66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42 Babies &lt;1y, entered DB</a:t>
              </a:r>
            </a:p>
          </p:txBody>
        </p:sp>
      </p:grpSp>
      <p:sp>
        <p:nvSpPr>
          <p:cNvPr id="13" name="TextBox 12">
            <a:extLst>
              <a:ext uri="{FF2B5EF4-FFF2-40B4-BE49-F238E27FC236}">
                <a16:creationId xmlns:a16="http://schemas.microsoft.com/office/drawing/2014/main" id="{13676864-C8B4-4B41-9065-4CD4B1D581CB}"/>
              </a:ext>
            </a:extLst>
          </p:cNvPr>
          <p:cNvSpPr txBox="1"/>
          <p:nvPr/>
        </p:nvSpPr>
        <p:spPr>
          <a:xfrm>
            <a:off x="7129279" y="5839491"/>
            <a:ext cx="4737991"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i="1" dirty="0">
                <a:solidFill>
                  <a:schemeClr val="accent6">
                    <a:lumMod val="40000"/>
                    <a:lumOff val="60000"/>
                  </a:schemeClr>
                </a:solidFill>
              </a:rPr>
              <a:t>Not to mention misinformation, fake data, propaganda, noises, and BOTs</a:t>
            </a:r>
          </a:p>
        </p:txBody>
      </p:sp>
      <p:grpSp>
        <p:nvGrpSpPr>
          <p:cNvPr id="16" name="Group 15">
            <a:extLst>
              <a:ext uri="{FF2B5EF4-FFF2-40B4-BE49-F238E27FC236}">
                <a16:creationId xmlns:a16="http://schemas.microsoft.com/office/drawing/2014/main" id="{CECB3F7C-E538-4D87-9979-41D73E7E5DE2}"/>
              </a:ext>
            </a:extLst>
          </p:cNvPr>
          <p:cNvGrpSpPr/>
          <p:nvPr/>
        </p:nvGrpSpPr>
        <p:grpSpPr>
          <a:xfrm>
            <a:off x="6991507" y="2053114"/>
            <a:ext cx="5082610" cy="3366545"/>
            <a:chOff x="6991507" y="2053114"/>
            <a:chExt cx="5082610" cy="3366545"/>
          </a:xfrm>
        </p:grpSpPr>
        <p:grpSp>
          <p:nvGrpSpPr>
            <p:cNvPr id="15" name="Group 14">
              <a:extLst>
                <a:ext uri="{FF2B5EF4-FFF2-40B4-BE49-F238E27FC236}">
                  <a16:creationId xmlns:a16="http://schemas.microsoft.com/office/drawing/2014/main" id="{3F5D88A9-19D2-4AD0-B413-B28BF418179D}"/>
                </a:ext>
              </a:extLst>
            </p:cNvPr>
            <p:cNvGrpSpPr/>
            <p:nvPr/>
          </p:nvGrpSpPr>
          <p:grpSpPr>
            <a:xfrm>
              <a:off x="6991507" y="2053114"/>
              <a:ext cx="3423605" cy="3366545"/>
              <a:chOff x="6991507" y="2078514"/>
              <a:chExt cx="3423605" cy="3366545"/>
            </a:xfrm>
          </p:grpSpPr>
          <p:pic>
            <p:nvPicPr>
              <p:cNvPr id="2050" name="9f89fbf7-46b7-4827-beb4-34e0c3ac8b54" descr="Image">
                <a:extLst>
                  <a:ext uri="{FF2B5EF4-FFF2-40B4-BE49-F238E27FC236}">
                    <a16:creationId xmlns:a16="http://schemas.microsoft.com/office/drawing/2014/main" id="{57A97276-C618-4B09-8F3B-E509A0884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1507" y="2078514"/>
                <a:ext cx="3423605" cy="33665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7DB3740D-A48D-4368-B896-4DC956574999}"/>
                  </a:ext>
                </a:extLst>
              </p:cNvPr>
              <p:cNvSpPr/>
              <p:nvPr/>
            </p:nvSpPr>
            <p:spPr>
              <a:xfrm>
                <a:off x="7035800" y="2142066"/>
                <a:ext cx="3064933" cy="49535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8" name="Speech Bubble: Rectangle with Corners Rounded 17">
              <a:extLst>
                <a:ext uri="{FF2B5EF4-FFF2-40B4-BE49-F238E27FC236}">
                  <a16:creationId xmlns:a16="http://schemas.microsoft.com/office/drawing/2014/main" id="{FE82DA80-2E95-42E1-ABCC-219DC9D5ECB9}"/>
                </a:ext>
              </a:extLst>
            </p:cNvPr>
            <p:cNvSpPr/>
            <p:nvPr/>
          </p:nvSpPr>
          <p:spPr>
            <a:xfrm>
              <a:off x="10145026" y="2442701"/>
              <a:ext cx="1929091" cy="960899"/>
            </a:xfrm>
            <a:prstGeom prst="wedgeRoundRectCallout">
              <a:avLst>
                <a:gd name="adj1" fmla="val -76061"/>
                <a:gd name="adj2" fmla="val 66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Bank making -5% loss??</a:t>
              </a:r>
              <a:br>
                <a:rPr lang="en-US" sz="1400" dirty="0"/>
              </a:br>
              <a:r>
                <a:rPr lang="en-US" sz="1400" dirty="0"/>
                <a:t>Be Critique!!</a:t>
              </a:r>
            </a:p>
          </p:txBody>
        </p:sp>
      </p:grpSp>
      <p:grpSp>
        <p:nvGrpSpPr>
          <p:cNvPr id="19" name="Group 18">
            <a:extLst>
              <a:ext uri="{FF2B5EF4-FFF2-40B4-BE49-F238E27FC236}">
                <a16:creationId xmlns:a16="http://schemas.microsoft.com/office/drawing/2014/main" id="{4389DDC7-542D-44E7-B35B-6B582D754F7D}"/>
              </a:ext>
            </a:extLst>
          </p:cNvPr>
          <p:cNvGrpSpPr/>
          <p:nvPr/>
        </p:nvGrpSpPr>
        <p:grpSpPr>
          <a:xfrm>
            <a:off x="343711" y="1993668"/>
            <a:ext cx="5995004" cy="2341731"/>
            <a:chOff x="343711" y="1993668"/>
            <a:chExt cx="5995004" cy="2341731"/>
          </a:xfrm>
        </p:grpSpPr>
        <p:pic>
          <p:nvPicPr>
            <p:cNvPr id="2" name="Picture 1">
              <a:extLst>
                <a:ext uri="{FF2B5EF4-FFF2-40B4-BE49-F238E27FC236}">
                  <a16:creationId xmlns:a16="http://schemas.microsoft.com/office/drawing/2014/main" id="{D9701A29-EC7E-4C72-8B39-AADEA84B242B}"/>
                </a:ext>
              </a:extLst>
            </p:cNvPr>
            <p:cNvPicPr>
              <a:picLocks noChangeAspect="1"/>
            </p:cNvPicPr>
            <p:nvPr/>
          </p:nvPicPr>
          <p:blipFill>
            <a:blip r:embed="rId5"/>
            <a:stretch>
              <a:fillRect/>
            </a:stretch>
          </p:blipFill>
          <p:spPr>
            <a:xfrm>
              <a:off x="343711" y="2282925"/>
              <a:ext cx="4301672" cy="15804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5A739F1C-F127-419F-A03D-5FB9BECE1AD0}"/>
                </a:ext>
              </a:extLst>
            </p:cNvPr>
            <p:cNvPicPr>
              <a:picLocks noChangeAspect="1"/>
            </p:cNvPicPr>
            <p:nvPr/>
          </p:nvPicPr>
          <p:blipFill>
            <a:blip r:embed="rId6"/>
            <a:stretch>
              <a:fillRect/>
            </a:stretch>
          </p:blipFill>
          <p:spPr>
            <a:xfrm>
              <a:off x="4741085" y="1993668"/>
              <a:ext cx="1597630" cy="2341731"/>
            </a:xfrm>
            <a:prstGeom prst="rect">
              <a:avLst/>
            </a:prstGeom>
          </p:spPr>
        </p:pic>
        <p:sp>
          <p:nvSpPr>
            <p:cNvPr id="20" name="Speech Bubble: Rectangle with Corners Rounded 19">
              <a:extLst>
                <a:ext uri="{FF2B5EF4-FFF2-40B4-BE49-F238E27FC236}">
                  <a16:creationId xmlns:a16="http://schemas.microsoft.com/office/drawing/2014/main" id="{8423C0D3-68E5-4EC8-B987-C7E330BB1F23}"/>
                </a:ext>
              </a:extLst>
            </p:cNvPr>
            <p:cNvSpPr/>
            <p:nvPr/>
          </p:nvSpPr>
          <p:spPr>
            <a:xfrm>
              <a:off x="3262361" y="3335949"/>
              <a:ext cx="1929091" cy="960899"/>
            </a:xfrm>
            <a:prstGeom prst="wedgeRoundRectCallout">
              <a:avLst>
                <a:gd name="adj1" fmla="val 56445"/>
                <a:gd name="adj2" fmla="val -99907"/>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No one takes responsibility, </a:t>
              </a:r>
              <a:br>
                <a:rPr lang="en-US" sz="1400" dirty="0"/>
              </a:br>
              <a:r>
                <a:rPr lang="en-US" sz="1400" dirty="0"/>
                <a:t>no recourse for Tammy Dobbs</a:t>
              </a:r>
            </a:p>
          </p:txBody>
        </p:sp>
      </p:grpSp>
      <p:sp>
        <p:nvSpPr>
          <p:cNvPr id="22" name="Slide Number Placeholder 21">
            <a:extLst>
              <a:ext uri="{FF2B5EF4-FFF2-40B4-BE49-F238E27FC236}">
                <a16:creationId xmlns:a16="http://schemas.microsoft.com/office/drawing/2014/main" id="{17D6273B-0D0F-4EC2-9234-681934404875}"/>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1270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purl.org/dc/elements/1.1/"/>
    <ds:schemaRef ds:uri="http://www.w3.org/XML/1998/namespace"/>
    <ds:schemaRef ds:uri="http://schemas.microsoft.com/office/2006/metadata/properties"/>
    <ds:schemaRef ds:uri="http://schemas.microsoft.com/office/2006/documentManagement/types"/>
    <ds:schemaRef ds:uri="http://purl.org/dc/dcmitype/"/>
    <ds:schemaRef ds:uri="71af3243-3dd4-4a8d-8c0d-dd76da1f02a5"/>
    <ds:schemaRef ds:uri="http://schemas.microsoft.com/office/infopath/2007/PartnerControls"/>
    <ds:schemaRef ds:uri="http://schemas.openxmlformats.org/package/2006/metadata/core-properties"/>
    <ds:schemaRef ds:uri="16c05727-aa75-4e4a-9b5f-8a80a1165891"/>
    <ds:schemaRef ds:uri="http://purl.org/dc/terms/"/>
  </ds:schemaRefs>
</ds:datastoreItem>
</file>

<file path=docProps/app.xml><?xml version="1.0" encoding="utf-8"?>
<Properties xmlns="http://schemas.openxmlformats.org/officeDocument/2006/extended-properties" xmlns:vt="http://schemas.openxmlformats.org/officeDocument/2006/docPropsVTypes">
  <TotalTime>893</TotalTime>
  <Words>1612</Words>
  <Application>Microsoft Office PowerPoint</Application>
  <PresentationFormat>Widescreen</PresentationFormat>
  <Paragraphs>169</Paragraphs>
  <Slides>15</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Arial Nova</vt:lpstr>
      <vt:lpstr>Arial Nova Light</vt:lpstr>
      <vt:lpstr>Calibri</vt:lpstr>
      <vt:lpstr>Cambria Math</vt:lpstr>
      <vt:lpstr>Open Sans</vt:lpstr>
      <vt:lpstr>Open Sans Light</vt:lpstr>
      <vt:lpstr>Times New Roman</vt:lpstr>
      <vt:lpstr>Wingdings 2</vt:lpstr>
      <vt:lpstr>SlateVTI</vt:lpstr>
      <vt:lpstr>The Danger of Data Science with out Financial Theory</vt:lpstr>
      <vt:lpstr>About Me</vt:lpstr>
      <vt:lpstr>What is  Data Science</vt:lpstr>
      <vt:lpstr>What Does a Data Scientist Do</vt:lpstr>
      <vt:lpstr>Seems straight forward, isn’t it? What could have gone wrong?</vt:lpstr>
      <vt:lpstr> “Sexist”  Model</vt:lpstr>
      <vt:lpstr>PowerPoint Presentation</vt:lpstr>
      <vt:lpstr>PowerPoint Presentation</vt:lpstr>
      <vt:lpstr>..and more..</vt:lpstr>
      <vt:lpstr>How would you feel if you discovered that you were a part of a system that ended up hurting the society?</vt:lpstr>
      <vt:lpstr>It’s not just about Data or ML Model</vt:lpstr>
      <vt:lpstr>That’s why we need framework</vt:lpstr>
      <vt:lpstr>That’s why we need Financial Theory</vt:lpstr>
      <vt:lpstr>PowerPoint Presentation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Danger of Data Science with out Financial Theory</dc:title>
  <dc:creator>Watakit Siraprapa</dc:creator>
  <cp:lastModifiedBy>Watakit Siraprapa</cp:lastModifiedBy>
  <cp:revision>71</cp:revision>
  <dcterms:created xsi:type="dcterms:W3CDTF">2021-01-23T01:49:07Z</dcterms:created>
  <dcterms:modified xsi:type="dcterms:W3CDTF">2021-01-24T05:52:03Z</dcterms:modified>
</cp:coreProperties>
</file>